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Action1.xml" ContentType="application/vnd.ms-office.inkAction+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handoutMasterIdLst>
    <p:handoutMasterId r:id="rId28"/>
  </p:handoutMasterIdLst>
  <p:sldIdLst>
    <p:sldId id="257" r:id="rId5"/>
    <p:sldId id="278" r:id="rId6"/>
    <p:sldId id="280" r:id="rId7"/>
    <p:sldId id="263" r:id="rId8"/>
    <p:sldId id="281" r:id="rId9"/>
    <p:sldId id="282" r:id="rId10"/>
    <p:sldId id="283" r:id="rId11"/>
    <p:sldId id="292" r:id="rId12"/>
    <p:sldId id="284" r:id="rId13"/>
    <p:sldId id="293" r:id="rId14"/>
    <p:sldId id="294" r:id="rId15"/>
    <p:sldId id="296" r:id="rId16"/>
    <p:sldId id="297" r:id="rId17"/>
    <p:sldId id="285" r:id="rId18"/>
    <p:sldId id="372" r:id="rId19"/>
    <p:sldId id="287" r:id="rId20"/>
    <p:sldId id="288" r:id="rId21"/>
    <p:sldId id="289" r:id="rId22"/>
    <p:sldId id="291" r:id="rId23"/>
    <p:sldId id="299" r:id="rId24"/>
    <p:sldId id="301" r:id="rId25"/>
    <p:sldId id="302" r:id="rId2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40AE5-3568-9E4E-A976-47833FAEA52F}" v="1" dt="2022-10-04T21:14:09.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rant (staff)" userId="4bb36a89-69a4-4be9-a4ab-4e6742c13c37" providerId="ADAL" clId="{DEF40AE5-3568-9E4E-A976-47833FAEA52F}"/>
    <pc:docChg chg="custSel modSld">
      <pc:chgData name="David Grant (staff)" userId="4bb36a89-69a4-4be9-a4ab-4e6742c13c37" providerId="ADAL" clId="{DEF40AE5-3568-9E4E-A976-47833FAEA52F}" dt="2022-10-04T21:23:30.800" v="7" actId="478"/>
      <pc:docMkLst>
        <pc:docMk/>
      </pc:docMkLst>
      <pc:sldChg chg="modSp mod">
        <pc:chgData name="David Grant (staff)" userId="4bb36a89-69a4-4be9-a4ab-4e6742c13c37" providerId="ADAL" clId="{DEF40AE5-3568-9E4E-A976-47833FAEA52F}" dt="2022-10-04T20:48:43.286" v="2" actId="20577"/>
        <pc:sldMkLst>
          <pc:docMk/>
          <pc:sldMk cId="245777575" sldId="263"/>
        </pc:sldMkLst>
        <pc:spChg chg="mod">
          <ac:chgData name="David Grant (staff)" userId="4bb36a89-69a4-4be9-a4ab-4e6742c13c37" providerId="ADAL" clId="{DEF40AE5-3568-9E4E-A976-47833FAEA52F}" dt="2022-10-04T20:48:43.286" v="2" actId="20577"/>
          <ac:spMkLst>
            <pc:docMk/>
            <pc:sldMk cId="245777575" sldId="263"/>
            <ac:spMk id="5" creationId="{00000000-0000-0000-0000-000000000000}"/>
          </ac:spMkLst>
        </pc:spChg>
      </pc:sldChg>
      <pc:sldChg chg="modSp mod">
        <pc:chgData name="David Grant (staff)" userId="4bb36a89-69a4-4be9-a4ab-4e6742c13c37" providerId="ADAL" clId="{DEF40AE5-3568-9E4E-A976-47833FAEA52F}" dt="2022-10-04T20:48:23.017" v="0" actId="20577"/>
        <pc:sldMkLst>
          <pc:docMk/>
          <pc:sldMk cId="3292045030" sldId="280"/>
        </pc:sldMkLst>
        <pc:spChg chg="mod">
          <ac:chgData name="David Grant (staff)" userId="4bb36a89-69a4-4be9-a4ab-4e6742c13c37" providerId="ADAL" clId="{DEF40AE5-3568-9E4E-A976-47833FAEA52F}" dt="2022-10-04T20:48:23.017" v="0" actId="20577"/>
          <ac:spMkLst>
            <pc:docMk/>
            <pc:sldMk cId="3292045030" sldId="280"/>
            <ac:spMk id="3" creationId="{00000000-0000-0000-0000-000000000000}"/>
          </ac:spMkLst>
        </pc:spChg>
      </pc:sldChg>
      <pc:sldChg chg="delSp mod delAnim">
        <pc:chgData name="David Grant (staff)" userId="4bb36a89-69a4-4be9-a4ab-4e6742c13c37" providerId="ADAL" clId="{DEF40AE5-3568-9E4E-A976-47833FAEA52F}" dt="2022-10-04T20:51:15.360" v="3" actId="478"/>
        <pc:sldMkLst>
          <pc:docMk/>
          <pc:sldMk cId="1458816360" sldId="281"/>
        </pc:sldMkLst>
        <pc:inkChg chg="del">
          <ac:chgData name="David Grant (staff)" userId="4bb36a89-69a4-4be9-a4ab-4e6742c13c37" providerId="ADAL" clId="{DEF40AE5-3568-9E4E-A976-47833FAEA52F}" dt="2022-10-04T20:51:15.360" v="3" actId="478"/>
          <ac:inkMkLst>
            <pc:docMk/>
            <pc:sldMk cId="1458816360" sldId="281"/>
            <ac:inkMk id="7" creationId="{742B9C38-A34D-4DA5-B915-8935EC20618F}"/>
          </ac:inkMkLst>
        </pc:inkChg>
      </pc:sldChg>
      <pc:sldChg chg="delSp mod delAnim">
        <pc:chgData name="David Grant (staff)" userId="4bb36a89-69a4-4be9-a4ab-4e6742c13c37" providerId="ADAL" clId="{DEF40AE5-3568-9E4E-A976-47833FAEA52F}" dt="2022-10-04T21:09:03.301" v="4" actId="478"/>
        <pc:sldMkLst>
          <pc:docMk/>
          <pc:sldMk cId="572373236" sldId="285"/>
        </pc:sldMkLst>
        <pc:inkChg chg="del">
          <ac:chgData name="David Grant (staff)" userId="4bb36a89-69a4-4be9-a4ab-4e6742c13c37" providerId="ADAL" clId="{DEF40AE5-3568-9E4E-A976-47833FAEA52F}" dt="2022-10-04T21:09:03.301" v="4" actId="478"/>
          <ac:inkMkLst>
            <pc:docMk/>
            <pc:sldMk cId="572373236" sldId="285"/>
            <ac:inkMk id="5" creationId="{7C31C703-43A2-438C-B88E-1A2C8A90ADF2}"/>
          </ac:inkMkLst>
        </pc:inkChg>
      </pc:sldChg>
      <pc:sldChg chg="delSp mod delAnim">
        <pc:chgData name="David Grant (staff)" userId="4bb36a89-69a4-4be9-a4ab-4e6742c13c37" providerId="ADAL" clId="{DEF40AE5-3568-9E4E-A976-47833FAEA52F}" dt="2022-10-04T21:21:24.727" v="5" actId="478"/>
        <pc:sldMkLst>
          <pc:docMk/>
          <pc:sldMk cId="4294646099" sldId="293"/>
        </pc:sldMkLst>
        <pc:inkChg chg="del">
          <ac:chgData name="David Grant (staff)" userId="4bb36a89-69a4-4be9-a4ab-4e6742c13c37" providerId="ADAL" clId="{DEF40AE5-3568-9E4E-A976-47833FAEA52F}" dt="2022-10-04T21:21:24.727" v="5" actId="478"/>
          <ac:inkMkLst>
            <pc:docMk/>
            <pc:sldMk cId="4294646099" sldId="293"/>
            <ac:inkMk id="4" creationId="{872C356D-AAE8-499E-8778-255BA4A90057}"/>
          </ac:inkMkLst>
        </pc:inkChg>
      </pc:sldChg>
      <pc:sldChg chg="delSp mod delAnim">
        <pc:chgData name="David Grant (staff)" userId="4bb36a89-69a4-4be9-a4ab-4e6742c13c37" providerId="ADAL" clId="{DEF40AE5-3568-9E4E-A976-47833FAEA52F}" dt="2022-10-04T21:22:08.649" v="6" actId="478"/>
        <pc:sldMkLst>
          <pc:docMk/>
          <pc:sldMk cId="1643965663" sldId="294"/>
        </pc:sldMkLst>
        <pc:inkChg chg="del">
          <ac:chgData name="David Grant (staff)" userId="4bb36a89-69a4-4be9-a4ab-4e6742c13c37" providerId="ADAL" clId="{DEF40AE5-3568-9E4E-A976-47833FAEA52F}" dt="2022-10-04T21:22:08.649" v="6" actId="478"/>
          <ac:inkMkLst>
            <pc:docMk/>
            <pc:sldMk cId="1643965663" sldId="294"/>
            <ac:inkMk id="2" creationId="{62884371-8C53-4896-A16E-3C3CDF75CDC1}"/>
          </ac:inkMkLst>
        </pc:inkChg>
      </pc:sldChg>
      <pc:sldChg chg="delSp mod delAnim">
        <pc:chgData name="David Grant (staff)" userId="4bb36a89-69a4-4be9-a4ab-4e6742c13c37" providerId="ADAL" clId="{DEF40AE5-3568-9E4E-A976-47833FAEA52F}" dt="2022-10-04T21:23:30.800" v="7" actId="478"/>
        <pc:sldMkLst>
          <pc:docMk/>
          <pc:sldMk cId="4193001442" sldId="302"/>
        </pc:sldMkLst>
        <pc:inkChg chg="del">
          <ac:chgData name="David Grant (staff)" userId="4bb36a89-69a4-4be9-a4ab-4e6742c13c37" providerId="ADAL" clId="{DEF40AE5-3568-9E4E-A976-47833FAEA52F}" dt="2022-10-04T21:23:30.800" v="7" actId="478"/>
          <ac:inkMkLst>
            <pc:docMk/>
            <pc:sldMk cId="4193001442" sldId="302"/>
            <ac:inkMk id="6" creationId="{CF3EE574-61E9-4567-A450-7EF932C7B9AD}"/>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GB"/>
              <a:t>MMME 4025 Block L Light Alloys</a:t>
            </a: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2651EEA-4996-0B4C-B34A-444A2F307DBA}" type="slidenum">
              <a:rPr lang="en-GB" smtClean="0"/>
              <a:t>‹#›</a:t>
            </a:fld>
            <a:endParaRPr lang="en-GB"/>
          </a:p>
        </p:txBody>
      </p:sp>
    </p:spTree>
    <p:extLst>
      <p:ext uri="{BB962C8B-B14F-4D97-AF65-F5344CB8AC3E}">
        <p14:creationId xmlns:p14="http://schemas.microsoft.com/office/powerpoint/2010/main" val="3182401260"/>
      </p:ext>
    </p:extLst>
  </p:cSld>
  <p:clrMap bg1="lt1" tx1="dk1" bg2="lt2" tx2="dk2" accent1="accent1" accent2="accent2" accent3="accent3" accent4="accent4" accent5="accent5" accent6="accent6" hlink="hlink" folHlink="folHlink"/>
  <p:hf ftr="0" dt="0"/>
</p:handoutMaster>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9-13T10:58:47.925"/>
    </inkml:context>
    <inkml:brush xml:id="br0">
      <inkml:brushProperty name="width" value="0.05292" units="cm"/>
      <inkml:brushProperty name="height" value="0.05292" units="cm"/>
      <inkml:brushProperty name="color" value="#FFC000"/>
    </inkml:brush>
  </inkml:definitions>
  <iact:action type="add" startTime="32934">
    <iact:property name="dataType"/>
    <iact:actionData xml:id="d0">
      <inkml:trace xmlns:inkml="http://www.w3.org/2003/InkML" xml:id="stk0" contextRef="#ctx0" brushRef="#br0">20501 2295 0,'0'34'214,"35"-34"-202,0 35 2,-1 0 7,-34 0-3,35-35-10,-35 35 8,35-35 14,0 34-23,-35 1 62,34 0-49,-34 0 4,35-35-15,0 34 18,-35 1 87,0 0-77,0 0-11,0-1 20,0 1-15,0 0 41</inkml:trace>
    </iact:actionData>
  </iact:action>
  <iact:action type="add" startTime="34614">
    <iact:property name="dataType"/>
    <iact:actionData xml:id="d1">
      <inkml:trace xmlns:inkml="http://www.w3.org/2003/InkML" xml:id="stk1" contextRef="#ctx0" brushRef="#br0">21231 1773 0,'0'35'85,"0"0"-75,0 0 8,0-1-11,0 1-1,0 0 6,0 0 5,0-1 0,0 1-7,0 0 3,0 34 3,0-34-7,0 0 8,0 0 3,0-1 9,34 1 31,1 0-32,0 0-8,0-35-14,-35 35 5,34-35 5,1 0 40,0 0-18,0-35 142,-1 0-163,-34 0 86,35 35-90,-70 70 76,1-70-82</inkml:trace>
    </iact:actionData>
  </iact:action>
  <iact:action type="add" startTime="41433">
    <iact:property name="dataType"/>
    <iact:actionData xml:id="d2">
      <inkml:trace xmlns:inkml="http://www.w3.org/2003/InkML" xml:id="stk2" contextRef="#ctx0" brushRef="#br0">19076 1252 0,'35'0'54,"0"0"2,0 0-20,-1-35-28,1 35-2,0-35 3,0 1-2,-1-36 10,36 35-10,-70 1 1,35 34 0,-1-35 13,-34 0 65,0 0-67,0 0-11,-34 35 205,34 35-183</inkml:trace>
    </iact:actionData>
  </iact:action>
  <iact:action type="add" startTime="42686">
    <iact:property name="dataType"/>
    <iact:actionData xml:id="d3">
      <inkml:trace xmlns:inkml="http://www.w3.org/2003/InkML" xml:id="stk3" contextRef="#ctx0" brushRef="#br0">19945 1878 0,'0'-35'55,"0"0"-11,0 0-35,-35 1-2,35-1 2,-34 0-1,34-35-1,0 36 9,-35-1-6,35 0-2,0 0 8,0 1-1,-35 34-6,35-35 32,-35 35-20,35-35 24,0 0-36,0 1 22,0-1-12,0 0-1,0 0-10,0 1 1,0-1 15,35 35-16,-35-35 10,0 0 57</inkml:trace>
    </iact:actionData>
  </iact:action>
  <iact:action type="add" startTime="44377">
    <iact:property name="dataType"/>
    <iact:actionData xml:id="d4">
      <inkml:trace xmlns:inkml="http://www.w3.org/2003/InkML" xml:id="stk4" contextRef="#ctx0" brushRef="#br0">19737 2121 0,'-35'0'126,"35"35"-56,0-1-42,35-34 4,-35 35-15,34 0 41,1-35-26,-35 35-21,35-35 15,-35 34-18,35-34 13,-35 35-2,0 0 5,34-35-16,-34 35 5,35-35 9,0 0-11,-35 35-3,35-35 15,-35 34-14,34-34-1,1 0 8,0 0-8,-35 35 0,0 0 0,35-35-1,-1 0 32,1 35 17,0-35-48,0 0 7,-1 0 28</inkml:trace>
    </iact:actionData>
  </iact:action>
  <iact:action type="add" startTime="45886">
    <iact:property name="dataType"/>
    <iact:actionData xml:id="d5">
      <inkml:trace xmlns:inkml="http://www.w3.org/2003/InkML" xml:id="stk5" contextRef="#ctx0" brushRef="#br0">19320 2538 0,'0'35'44,"0"0"-32,0-1 3,0 1 13,0 0-4,0 0-17,0-1 2,0 36-2,0-35 1,0-1 0,0 36-1,0-35 2,0 34 8,0-34-11,0 0 1,0 34 2,0-34 0,0 0 12,34-35 133</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GB"/>
              <a:t>MMME 4025 Block L Light Alloys</a:t>
            </a:r>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C65DC2A-F019-3740-BD07-52312919E1DF}" type="slidenum">
              <a:rPr lang="en-GB" smtClean="0"/>
              <a:t>‹#›</a:t>
            </a:fld>
            <a:endParaRPr lang="en-GB"/>
          </a:p>
        </p:txBody>
      </p:sp>
    </p:spTree>
    <p:extLst>
      <p:ext uri="{BB962C8B-B14F-4D97-AF65-F5344CB8AC3E}">
        <p14:creationId xmlns:p14="http://schemas.microsoft.com/office/powerpoint/2010/main" val="941248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C65DC2A-F019-3740-BD07-52312919E1DF}" type="slidenum">
              <a:rPr lang="en-GB" smtClean="0"/>
              <a:t>2</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337479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a:t>
            </a:r>
            <a:r>
              <a:rPr lang="en-GB" baseline="0"/>
              <a:t> add </a:t>
            </a:r>
            <a:r>
              <a:rPr lang="en-GB" baseline="0" err="1"/>
              <a:t>Fatique</a:t>
            </a:r>
            <a:r>
              <a:rPr lang="en-GB" baseline="0"/>
              <a:t> behaviour – </a:t>
            </a:r>
            <a:r>
              <a:rPr lang="en-GB" baseline="0" err="1"/>
              <a:t>resiustant</a:t>
            </a:r>
            <a:r>
              <a:rPr lang="en-GB" baseline="0"/>
              <a:t> to fatigue….fatigue data in CES</a:t>
            </a:r>
          </a:p>
          <a:p>
            <a:r>
              <a:rPr lang="en-GB" baseline="0" err="1"/>
              <a:t>Fatique</a:t>
            </a:r>
            <a:r>
              <a:rPr lang="en-GB" baseline="0"/>
              <a:t> behaviour ---- see Paul about total cycles </a:t>
            </a:r>
          </a:p>
          <a:p>
            <a:endParaRPr lang="en-GB" baseline="0"/>
          </a:p>
          <a:p>
            <a:r>
              <a:rPr lang="en-GB" baseline="0"/>
              <a:t>Cyclic pressure in </a:t>
            </a:r>
            <a:r>
              <a:rPr lang="en-GB" baseline="0" err="1"/>
              <a:t>combiution</a:t>
            </a:r>
            <a:r>
              <a:rPr lang="en-GB" baseline="0"/>
              <a:t> </a:t>
            </a:r>
          </a:p>
          <a:p>
            <a:endParaRPr lang="en-GB"/>
          </a:p>
        </p:txBody>
      </p:sp>
      <p:sp>
        <p:nvSpPr>
          <p:cNvPr id="4" name="Slide Number Placeholder 3"/>
          <p:cNvSpPr>
            <a:spLocks noGrp="1"/>
          </p:cNvSpPr>
          <p:nvPr>
            <p:ph type="sldNum" sz="quarter" idx="10"/>
          </p:nvPr>
        </p:nvSpPr>
        <p:spPr/>
        <p:txBody>
          <a:bodyPr/>
          <a:lstStyle/>
          <a:p>
            <a:fld id="{7C65DC2A-F019-3740-BD07-52312919E1DF}" type="slidenum">
              <a:rPr lang="en-GB" smtClean="0"/>
              <a:t>22</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135595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eutectic for </a:t>
            </a:r>
            <a:r>
              <a:rPr lang="en-GB" err="1"/>
              <a:t>castability</a:t>
            </a:r>
            <a:r>
              <a:rPr lang="en-GB"/>
              <a:t> lowest L</a:t>
            </a:r>
            <a:r>
              <a:rPr lang="en-GB" baseline="0"/>
              <a:t> T  and </a:t>
            </a:r>
          </a:p>
          <a:p>
            <a:endParaRPr lang="en-GB" baseline="0"/>
          </a:p>
          <a:p>
            <a:r>
              <a:rPr lang="en-GB" baseline="0"/>
              <a:t>despite better </a:t>
            </a:r>
            <a:r>
              <a:rPr lang="en-GB" baseline="0" err="1"/>
              <a:t>fatique</a:t>
            </a:r>
            <a:r>
              <a:rPr lang="en-GB" baseline="0"/>
              <a:t> resistance for the hypereutectic if too much Si then melt T too high</a:t>
            </a:r>
          </a:p>
          <a:p>
            <a:endParaRPr lang="en-GB" baseline="0"/>
          </a:p>
          <a:p>
            <a:r>
              <a:rPr lang="en-GB" baseline="0"/>
              <a:t>Change this diagram…1.65 % solubility max</a:t>
            </a:r>
            <a:endParaRPr lang="en-GB"/>
          </a:p>
        </p:txBody>
      </p:sp>
      <p:sp>
        <p:nvSpPr>
          <p:cNvPr id="4" name="Slide Number Placeholder 3"/>
          <p:cNvSpPr>
            <a:spLocks noGrp="1"/>
          </p:cNvSpPr>
          <p:nvPr>
            <p:ph type="sldNum" sz="quarter" idx="10"/>
          </p:nvPr>
        </p:nvSpPr>
        <p:spPr/>
        <p:txBody>
          <a:bodyPr/>
          <a:lstStyle/>
          <a:p>
            <a:fld id="{7C65DC2A-F019-3740-BD07-52312919E1DF}" type="slidenum">
              <a:rPr lang="en-GB" smtClean="0"/>
              <a:t>4</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322453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Remind from MM1I</a:t>
            </a:r>
            <a:r>
              <a:rPr lang="en-GB" baseline="0"/>
              <a:t>MF </a:t>
            </a:r>
            <a:r>
              <a:rPr lang="en-GB"/>
              <a:t>Command </a:t>
            </a:r>
            <a:r>
              <a:rPr lang="en-GB" err="1"/>
              <a:t>dicsuss</a:t>
            </a:r>
            <a:r>
              <a:rPr lang="en-GB"/>
              <a:t> what we mean by T6 and T7</a:t>
            </a:r>
            <a:r>
              <a:rPr lang="en-GB" baseline="0"/>
              <a:t> later</a:t>
            </a:r>
            <a:endParaRPr lang="en-GB"/>
          </a:p>
        </p:txBody>
      </p:sp>
      <p:sp>
        <p:nvSpPr>
          <p:cNvPr id="4" name="Slide Number Placeholder 3"/>
          <p:cNvSpPr>
            <a:spLocks noGrp="1"/>
          </p:cNvSpPr>
          <p:nvPr>
            <p:ph type="sldNum" sz="quarter" idx="10"/>
          </p:nvPr>
        </p:nvSpPr>
        <p:spPr/>
        <p:txBody>
          <a:bodyPr/>
          <a:lstStyle/>
          <a:p>
            <a:fld id="{7C65DC2A-F019-3740-BD07-52312919E1DF}" type="slidenum">
              <a:rPr lang="en-GB" smtClean="0"/>
              <a:t>5</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57761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Get rid and talk about fracture toughness, nucleating large voids with large </a:t>
            </a:r>
          </a:p>
        </p:txBody>
      </p:sp>
      <p:sp>
        <p:nvSpPr>
          <p:cNvPr id="4" name="Slide Number Placeholder 3"/>
          <p:cNvSpPr>
            <a:spLocks noGrp="1"/>
          </p:cNvSpPr>
          <p:nvPr>
            <p:ph type="sldNum" sz="quarter" idx="10"/>
          </p:nvPr>
        </p:nvSpPr>
        <p:spPr/>
        <p:txBody>
          <a:bodyPr/>
          <a:lstStyle/>
          <a:p>
            <a:fld id="{7C65DC2A-F019-3740-BD07-52312919E1DF}" type="slidenum">
              <a:rPr lang="en-GB" smtClean="0"/>
              <a:t>8</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421678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Strontium or</a:t>
            </a:r>
            <a:r>
              <a:rPr lang="en-GB" baseline="0"/>
              <a:t> NA</a:t>
            </a:r>
          </a:p>
          <a:p>
            <a:r>
              <a:rPr lang="en-GB" baseline="0"/>
              <a:t> added to refine the eutectic to produce rod like eutectic rather than the plate like structure</a:t>
            </a:r>
            <a:endParaRPr lang="en-GB"/>
          </a:p>
        </p:txBody>
      </p:sp>
      <p:sp>
        <p:nvSpPr>
          <p:cNvPr id="4" name="Slide Number Placeholder 3"/>
          <p:cNvSpPr>
            <a:spLocks noGrp="1"/>
          </p:cNvSpPr>
          <p:nvPr>
            <p:ph type="sldNum" sz="quarter" idx="10"/>
          </p:nvPr>
        </p:nvSpPr>
        <p:spPr/>
        <p:txBody>
          <a:bodyPr/>
          <a:lstStyle/>
          <a:p>
            <a:fld id="{7C65DC2A-F019-3740-BD07-52312919E1DF}" type="slidenum">
              <a:rPr lang="en-GB" smtClean="0"/>
              <a:t>9</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40053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Each alloy system is different but general characteristics which give suitable systems for </a:t>
            </a:r>
            <a:r>
              <a:rPr lang="en-GB" err="1"/>
              <a:t>pptn</a:t>
            </a:r>
            <a:r>
              <a:rPr lang="en-GB"/>
              <a:t> </a:t>
            </a:r>
            <a:r>
              <a:rPr lang="en-GB" err="1"/>
              <a:t>hardning</a:t>
            </a:r>
            <a:r>
              <a:rPr lang="en-GB"/>
              <a:t> are :</a:t>
            </a:r>
          </a:p>
          <a:p>
            <a:pPr marL="228574" indent="-228574">
              <a:buFont typeface="+mj-lt"/>
              <a:buAutoNum type="arabicPeriod"/>
            </a:pPr>
            <a:r>
              <a:rPr lang="en-GB"/>
              <a:t>Form a </a:t>
            </a:r>
            <a:r>
              <a:rPr lang="en-GB" err="1"/>
              <a:t>monophase</a:t>
            </a:r>
            <a:r>
              <a:rPr lang="en-GB"/>
              <a:t> solid solution at high temperatures</a:t>
            </a:r>
          </a:p>
          <a:p>
            <a:pPr marL="228574" indent="-228574">
              <a:buFont typeface="+mj-lt"/>
              <a:buAutoNum type="arabicPeriod"/>
            </a:pPr>
            <a:r>
              <a:rPr lang="en-GB"/>
              <a:t>Reject a finely dispersed precipitate during aging, i.e. The phase diagram must show a declining </a:t>
            </a:r>
            <a:r>
              <a:rPr lang="en-GB" err="1"/>
              <a:t>solvus</a:t>
            </a:r>
            <a:r>
              <a:rPr lang="en-GB"/>
              <a:t> line. </a:t>
            </a:r>
          </a:p>
          <a:p>
            <a:pPr marL="228574" indent="-228574">
              <a:buFont typeface="+mj-lt"/>
              <a:buAutoNum type="arabicPeriod"/>
            </a:pPr>
            <a:endParaRPr lang="en-GB"/>
          </a:p>
          <a:p>
            <a:pPr marL="228574" indent="-228574"/>
            <a:r>
              <a:rPr lang="en-GB" i="1"/>
              <a:t>If the look confused explain: </a:t>
            </a:r>
            <a:r>
              <a:rPr lang="en-GB" i="1" err="1"/>
              <a:t>Solvus</a:t>
            </a:r>
            <a:r>
              <a:rPr lang="en-GB" i="1"/>
              <a:t> line is the locus of points representing the limit of solid solubility as a function of temperature.</a:t>
            </a:r>
            <a:r>
              <a:rPr lang="en-GB" i="1" baseline="0"/>
              <a:t>  </a:t>
            </a:r>
            <a:endParaRPr lang="en-GB" i="1"/>
          </a:p>
          <a:p>
            <a:pPr marL="228574" indent="-228574"/>
            <a:r>
              <a:rPr lang="en-GB" i="1"/>
              <a:t>Click </a:t>
            </a:r>
            <a:r>
              <a:rPr lang="en-GB" i="0" baseline="0"/>
              <a:t> Left hand figure shows the Al-rich end of the Al-Cu system whilst the right hand side shows the phase diagram of the Al-Li system.  Lithium is interesting in that its addition to aluminium results in the lowering of density as well as a substantial increase in the modulus of the alloy.  </a:t>
            </a:r>
          </a:p>
          <a:p>
            <a:pPr marL="228574" indent="-228574"/>
            <a:endParaRPr lang="en-GB" i="0" baseline="0"/>
          </a:p>
          <a:p>
            <a:pPr marL="228574" indent="-228574"/>
            <a:r>
              <a:rPr lang="en-GB" i="0" baseline="0"/>
              <a:t>B</a:t>
            </a:r>
            <a:endParaRPr lang="en-GB" i="1"/>
          </a:p>
          <a:p>
            <a:pPr marL="228574" indent="-228574">
              <a:buFont typeface="+mj-lt"/>
              <a:buAutoNum type="arabicPeriod"/>
            </a:pPr>
            <a:endParaRPr lang="en-GB"/>
          </a:p>
        </p:txBody>
      </p:sp>
      <p:sp>
        <p:nvSpPr>
          <p:cNvPr id="4" name="Header Placeholder 3"/>
          <p:cNvSpPr>
            <a:spLocks noGrp="1"/>
          </p:cNvSpPr>
          <p:nvPr>
            <p:ph type="hdr" sz="quarter" idx="10"/>
          </p:nvPr>
        </p:nvSpPr>
        <p:spPr/>
        <p:txBody>
          <a:bodyPr/>
          <a:lstStyle/>
          <a:p>
            <a:pPr>
              <a:defRPr/>
            </a:pPr>
            <a:r>
              <a:rPr lang="en-GB"/>
              <a:t>MMME 4025 Block L Light Alloys</a:t>
            </a:r>
          </a:p>
        </p:txBody>
      </p:sp>
      <p:sp>
        <p:nvSpPr>
          <p:cNvPr id="5" name="Slide Number Placeholder 4"/>
          <p:cNvSpPr>
            <a:spLocks noGrp="1"/>
          </p:cNvSpPr>
          <p:nvPr>
            <p:ph type="sldNum" sz="quarter" idx="11"/>
          </p:nvPr>
        </p:nvSpPr>
        <p:spPr/>
        <p:txBody>
          <a:bodyPr/>
          <a:lstStyle/>
          <a:p>
            <a:pPr>
              <a:defRPr/>
            </a:pPr>
            <a:fld id="{B6294818-3660-4B69-AAEE-9263C3285590}" type="slidenum">
              <a:rPr lang="en-GB" smtClean="0"/>
              <a:pPr>
                <a:defRPr/>
              </a:pPr>
              <a:t>10</a:t>
            </a:fld>
            <a:endParaRPr lang="en-GB"/>
          </a:p>
        </p:txBody>
      </p:sp>
    </p:spTree>
    <p:extLst>
      <p:ext uri="{BB962C8B-B14F-4D97-AF65-F5344CB8AC3E}">
        <p14:creationId xmlns:p14="http://schemas.microsoft.com/office/powerpoint/2010/main" val="91174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a:t>In the initial stages of the aging treatment, zones that are coherent</a:t>
            </a:r>
            <a:r>
              <a:rPr lang="en-GB" baseline="0"/>
              <a:t> with the matrix appear.  These zones are nothing but clusters of solute atoms on certain crystallographic planes of the matrix.  In the case of Al-cu, the zones are a clustering of copper atoms on the [100] planes of aluminium.  The zones are referred to a </a:t>
            </a:r>
            <a:r>
              <a:rPr lang="en-GB" baseline="0" err="1"/>
              <a:t>Guinier</a:t>
            </a:r>
            <a:r>
              <a:rPr lang="en-GB" baseline="0"/>
              <a:t>-Preston zones, or GP zones, in honour of the two researchers who discovered them.</a:t>
            </a:r>
          </a:p>
          <a:p>
            <a:r>
              <a:rPr lang="en-GB" baseline="0"/>
              <a:t>They are called zones rather than </a:t>
            </a:r>
            <a:r>
              <a:rPr lang="en-GB" baseline="0" err="1"/>
              <a:t>ppts</a:t>
            </a:r>
            <a:r>
              <a:rPr lang="en-GB" baseline="0"/>
              <a:t> in order to emphasize the fact that the zones represent a small clustering of solute atoms that has not yet taken the form of precipitate particles.  The GP zones are very small and have a very small lattice mismatch with the aluminium matrix.  Thus they are coherent with the matrix i.e. The lattice planes cross the interface in a continuous manner.  Such coherent interfaces have very low energies but there are small elastic coherency strains in the matrix.  As these coherency strains grow, the elastic energy associated with them is reduced by the formation of </a:t>
            </a:r>
            <a:r>
              <a:rPr lang="en-GB" baseline="0" err="1"/>
              <a:t>semicoherent</a:t>
            </a:r>
            <a:r>
              <a:rPr lang="en-GB" baseline="0"/>
              <a:t> zones where </a:t>
            </a:r>
            <a:r>
              <a:rPr lang="en-GB" baseline="0" err="1"/>
              <a:t>dislns</a:t>
            </a:r>
            <a:r>
              <a:rPr lang="en-GB" baseline="0"/>
              <a:t> form at the interface to take up the misfit strain.  Further growth of the of the </a:t>
            </a:r>
            <a:r>
              <a:rPr lang="en-GB" baseline="0" err="1"/>
              <a:t>semicoherent</a:t>
            </a:r>
            <a:r>
              <a:rPr lang="en-GB" baseline="0"/>
              <a:t> zones, or </a:t>
            </a:r>
            <a:r>
              <a:rPr lang="en-GB" baseline="0" err="1"/>
              <a:t>ppts</a:t>
            </a:r>
            <a:r>
              <a:rPr lang="en-GB" baseline="0"/>
              <a:t>, results in a complete loss of coherency: an incoherent interface forms between the </a:t>
            </a:r>
            <a:r>
              <a:rPr lang="en-GB" baseline="0" err="1"/>
              <a:t>ppt</a:t>
            </a:r>
            <a:r>
              <a:rPr lang="en-GB" baseline="0"/>
              <a:t> and the matrix.</a:t>
            </a:r>
          </a:p>
          <a:p>
            <a:endParaRPr lang="en-GB" baseline="0"/>
          </a:p>
          <a:p>
            <a:r>
              <a:rPr lang="en-GB" baseline="0"/>
              <a:t>So the nature of </a:t>
            </a:r>
            <a:r>
              <a:rPr lang="en-GB" baseline="0" err="1"/>
              <a:t>ppt</a:t>
            </a:r>
            <a:r>
              <a:rPr lang="en-GB" baseline="0"/>
              <a:t>/matrix interface produced during the aging treatment can be coherent, </a:t>
            </a:r>
            <a:r>
              <a:rPr lang="en-GB" baseline="0" err="1"/>
              <a:t>semicoherent</a:t>
            </a:r>
            <a:r>
              <a:rPr lang="en-GB" baseline="0"/>
              <a:t>, or incoherent. </a:t>
            </a:r>
          </a:p>
          <a:p>
            <a:r>
              <a:rPr lang="en-GB" baseline="0"/>
              <a:t>Coherency signifies that there exists a one-to-one correspondence between the </a:t>
            </a:r>
            <a:r>
              <a:rPr lang="en-GB" baseline="0" err="1"/>
              <a:t>ppt</a:t>
            </a:r>
            <a:r>
              <a:rPr lang="en-GB" baseline="0"/>
              <a:t> lattice and that of the matrix. Fig (a) and (b).</a:t>
            </a:r>
          </a:p>
          <a:p>
            <a:r>
              <a:rPr lang="en-GB" baseline="0"/>
              <a:t>A </a:t>
            </a:r>
            <a:r>
              <a:rPr lang="en-GB" baseline="0" err="1"/>
              <a:t>semicoherent</a:t>
            </a:r>
            <a:r>
              <a:rPr lang="en-GB" baseline="0"/>
              <a:t> </a:t>
            </a:r>
            <a:r>
              <a:rPr lang="en-GB" baseline="0" err="1"/>
              <a:t>ptt</a:t>
            </a:r>
            <a:r>
              <a:rPr lang="en-GB" baseline="0"/>
              <a:t> signifies only partial </a:t>
            </a:r>
            <a:r>
              <a:rPr lang="en-GB" baseline="0" err="1"/>
              <a:t>correspondance</a:t>
            </a:r>
            <a:r>
              <a:rPr lang="en-GB" baseline="0"/>
              <a:t> between the two sets of lattice planes.</a:t>
            </a:r>
            <a:endParaRPr lang="en-GB"/>
          </a:p>
        </p:txBody>
      </p:sp>
      <p:sp>
        <p:nvSpPr>
          <p:cNvPr id="4" name="Header Placeholder 3"/>
          <p:cNvSpPr>
            <a:spLocks noGrp="1"/>
          </p:cNvSpPr>
          <p:nvPr>
            <p:ph type="hdr" sz="quarter" idx="10"/>
          </p:nvPr>
        </p:nvSpPr>
        <p:spPr/>
        <p:txBody>
          <a:bodyPr/>
          <a:lstStyle/>
          <a:p>
            <a:pPr>
              <a:defRPr/>
            </a:pPr>
            <a:r>
              <a:rPr lang="en-GB"/>
              <a:t>MMME 4025 Block L Light Alloys</a:t>
            </a:r>
          </a:p>
        </p:txBody>
      </p:sp>
      <p:sp>
        <p:nvSpPr>
          <p:cNvPr id="5" name="Slide Number Placeholder 4"/>
          <p:cNvSpPr>
            <a:spLocks noGrp="1"/>
          </p:cNvSpPr>
          <p:nvPr>
            <p:ph type="sldNum" sz="quarter" idx="11"/>
          </p:nvPr>
        </p:nvSpPr>
        <p:spPr/>
        <p:txBody>
          <a:bodyPr/>
          <a:lstStyle/>
          <a:p>
            <a:pPr>
              <a:defRPr/>
            </a:pPr>
            <a:fld id="{B6294818-3660-4B69-AAEE-9263C3285590}" type="slidenum">
              <a:rPr lang="en-GB" smtClean="0"/>
              <a:pPr>
                <a:defRPr/>
              </a:pPr>
              <a:t>13</a:t>
            </a:fld>
            <a:endParaRPr lang="en-GB"/>
          </a:p>
        </p:txBody>
      </p:sp>
    </p:spTree>
    <p:extLst>
      <p:ext uri="{BB962C8B-B14F-4D97-AF65-F5344CB8AC3E}">
        <p14:creationId xmlns:p14="http://schemas.microsoft.com/office/powerpoint/2010/main" val="132454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SECONDARY EFFECT AND REDUCE SLIDES</a:t>
            </a:r>
          </a:p>
        </p:txBody>
      </p:sp>
      <p:sp>
        <p:nvSpPr>
          <p:cNvPr id="4" name="Slide Number Placeholder 3"/>
          <p:cNvSpPr>
            <a:spLocks noGrp="1"/>
          </p:cNvSpPr>
          <p:nvPr>
            <p:ph type="sldNum" sz="quarter" idx="10"/>
          </p:nvPr>
        </p:nvSpPr>
        <p:spPr/>
        <p:txBody>
          <a:bodyPr/>
          <a:lstStyle/>
          <a:p>
            <a:fld id="{7C65DC2A-F019-3740-BD07-52312919E1DF}" type="slidenum">
              <a:rPr lang="en-GB" smtClean="0"/>
              <a:t>16</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421326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FeAl</a:t>
            </a:r>
            <a:r>
              <a:rPr lang="en-GB"/>
              <a:t> intermetallic</a:t>
            </a:r>
          </a:p>
        </p:txBody>
      </p:sp>
      <p:sp>
        <p:nvSpPr>
          <p:cNvPr id="4" name="Slide Number Placeholder 3"/>
          <p:cNvSpPr>
            <a:spLocks noGrp="1"/>
          </p:cNvSpPr>
          <p:nvPr>
            <p:ph type="sldNum" sz="quarter" idx="10"/>
          </p:nvPr>
        </p:nvSpPr>
        <p:spPr/>
        <p:txBody>
          <a:bodyPr/>
          <a:lstStyle/>
          <a:p>
            <a:fld id="{7C65DC2A-F019-3740-BD07-52312919E1DF}" type="slidenum">
              <a:rPr lang="en-GB" smtClean="0"/>
              <a:t>21</a:t>
            </a:fld>
            <a:endParaRPr lang="en-GB"/>
          </a:p>
        </p:txBody>
      </p:sp>
      <p:sp>
        <p:nvSpPr>
          <p:cNvPr id="5" name="Header Placeholder 4"/>
          <p:cNvSpPr>
            <a:spLocks noGrp="1"/>
          </p:cNvSpPr>
          <p:nvPr>
            <p:ph type="hdr" sz="quarter" idx="11"/>
          </p:nvPr>
        </p:nvSpPr>
        <p:spPr/>
        <p:txBody>
          <a:bodyPr/>
          <a:lstStyle/>
          <a:p>
            <a:r>
              <a:rPr lang="en-GB"/>
              <a:t>MMME 4025 Block L Light Alloys</a:t>
            </a:r>
          </a:p>
        </p:txBody>
      </p:sp>
    </p:spTree>
    <p:extLst>
      <p:ext uri="{BB962C8B-B14F-4D97-AF65-F5344CB8AC3E}">
        <p14:creationId xmlns:p14="http://schemas.microsoft.com/office/powerpoint/2010/main" val="397295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5D598050-C59D-7449-BBBE-56E12E9F25FC}"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96998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E63087-961F-2546-B70D-A1202392300F}"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4813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60DF2A1-6BA5-384C-91B8-3C7630DFF0E4}"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3891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8E32256-3BF6-DE43-8B0F-0E25CA933756}"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4025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157E08-E036-B346-A9F1-5DD4A2D7B34E}" type="datetime1">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31345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168818BB-FF0C-C74E-8B10-0FCC30ED07DF}" type="datetime1">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50074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EAE01768-622C-574B-9BBC-5E5DB988C939}" type="datetime1">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27697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EFC1574-3A94-FF43-A7DB-CCEBA1994CEC}" type="datetime1">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18484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1785B-F9D2-8342-9399-DD12DD572689}" type="datetime1">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404567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34B84E7-C72F-5A40-A644-F1088C197E1C}" type="datetime1">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22444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0EAF167-03B2-284A-861B-2AC5FD8A7C13}" type="datetime1">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6624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500"/>
            <a:ext cx="9144000" cy="824775"/>
          </a:xfrm>
          <a:prstGeom prst="rect">
            <a:avLst/>
          </a:prstGeom>
          <a:solidFill>
            <a:srgbClr val="CCFFCC"/>
          </a:solidFill>
          <a:ln>
            <a:noFill/>
          </a:ln>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E64E7-7986-3642-8874-C7282F465B09}" type="datetime1">
              <a:rPr lang="en-GB" smtClean="0"/>
              <a:t>04/10/2022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EA363-3AA4-554B-864A-16EC408230E4}" type="slidenum">
              <a:rPr lang="en-GB" smtClean="0"/>
              <a:pPr/>
              <a:t>‹#›</a:t>
            </a:fld>
            <a:endParaRPr lang="en-GB"/>
          </a:p>
        </p:txBody>
      </p:sp>
    </p:spTree>
    <p:extLst>
      <p:ext uri="{BB962C8B-B14F-4D97-AF65-F5344CB8AC3E}">
        <p14:creationId xmlns:p14="http://schemas.microsoft.com/office/powerpoint/2010/main" val="131197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Jr6qk5wCPEQ"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11/relationships/inkAction" Target="../ink/inkAction1.xml"/><Relationship Id="rId3" Type="http://schemas.openxmlformats.org/officeDocument/2006/relationships/image" Target="../media/image19.png"/><Relationship Id="rId7" Type="http://schemas.openxmlformats.org/officeDocument/2006/relationships/image" Target="../media/image20.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IsTDms5n6sw" TargetMode="External"/><Relationship Id="rId11" Type="http://schemas.openxmlformats.org/officeDocument/2006/relationships/image" Target="../media/image48.png"/><Relationship Id="rId5" Type="http://schemas.openxmlformats.org/officeDocument/2006/relationships/hyperlink" Target="https://www.youtube.com/watch?v=PetwxkqM-kQ" TargetMode="External"/><Relationship Id="rId4" Type="http://schemas.openxmlformats.org/officeDocument/2006/relationships/hyperlink" Target="http://www.youtube.com/watch?v=BgiwGmf4fF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tube.com/watch?v=owgcK0TswB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
            <a:ext cx="9144000" cy="824775"/>
          </a:xfrm>
        </p:spPr>
        <p:txBody>
          <a:bodyPr/>
          <a:lstStyle/>
          <a:p>
            <a:r>
              <a:rPr lang="en-GB"/>
              <a:t>BLOCK L: Designing with Light Alloys</a:t>
            </a:r>
          </a:p>
        </p:txBody>
      </p:sp>
      <p:sp>
        <p:nvSpPr>
          <p:cNvPr id="3" name="Content Placeholder 2"/>
          <p:cNvSpPr>
            <a:spLocks noGrp="1"/>
          </p:cNvSpPr>
          <p:nvPr>
            <p:ph idx="1"/>
          </p:nvPr>
        </p:nvSpPr>
        <p:spPr/>
        <p:txBody>
          <a:bodyPr>
            <a:normAutofit/>
          </a:bodyPr>
          <a:lstStyle/>
          <a:p>
            <a:pPr marL="0" indent="0">
              <a:buNone/>
            </a:pPr>
            <a:r>
              <a:rPr lang="en-GB" b="1" dirty="0"/>
              <a:t>Light Alloys Presentation 2</a:t>
            </a:r>
          </a:p>
          <a:p>
            <a:pPr marL="0" indent="0">
              <a:buNone/>
            </a:pPr>
            <a:endParaRPr lang="en-GB" dirty="0"/>
          </a:p>
          <a:p>
            <a:pPr marL="0" indent="0" algn="ctr">
              <a:buNone/>
            </a:pPr>
            <a:r>
              <a:rPr lang="en-GB" dirty="0"/>
              <a:t>STRUCTURE - PROPERTIES - PROCESSING</a:t>
            </a:r>
          </a:p>
          <a:p>
            <a:pPr marL="457200" lvl="1" indent="0">
              <a:buNone/>
            </a:pPr>
            <a:endParaRPr lang="en-GB" dirty="0"/>
          </a:p>
        </p:txBody>
      </p:sp>
      <p:sp>
        <p:nvSpPr>
          <p:cNvPr id="4" name="Slide Number Placeholder 3"/>
          <p:cNvSpPr>
            <a:spLocks noGrp="1"/>
          </p:cNvSpPr>
          <p:nvPr>
            <p:ph type="sldNum" sz="quarter" idx="12"/>
          </p:nvPr>
        </p:nvSpPr>
        <p:spPr/>
        <p:txBody>
          <a:bodyPr/>
          <a:lstStyle/>
          <a:p>
            <a:fld id="{F71EA363-3AA4-554B-864A-16EC408230E4}" type="slidenum">
              <a:rPr lang="en-GB" smtClean="0"/>
              <a:pPr/>
              <a:t>1</a:t>
            </a:fld>
            <a:endParaRPr lang="en-GB"/>
          </a:p>
        </p:txBody>
      </p:sp>
    </p:spTree>
    <p:extLst>
      <p:ext uri="{BB962C8B-B14F-4D97-AF65-F5344CB8AC3E}">
        <p14:creationId xmlns:p14="http://schemas.microsoft.com/office/powerpoint/2010/main" val="3455717831"/>
      </p:ext>
    </p:extLst>
  </p:cSld>
  <p:clrMapOvr>
    <a:masterClrMapping/>
  </p:clrMapOvr>
  <mc:AlternateContent xmlns:mc="http://schemas.openxmlformats.org/markup-compatibility/2006" xmlns:p14="http://schemas.microsoft.com/office/powerpoint/2010/main">
    <mc:Choice Requires="p14">
      <p:transition spd="slow" p14:dur="2000" advTm="19055"/>
    </mc:Choice>
    <mc:Fallback xmlns="">
      <p:transition spd="slow" advTm="190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5633"/>
            <a:ext cx="9144000" cy="824775"/>
          </a:xfrm>
          <a:noFill/>
        </p:spPr>
        <p:txBody>
          <a:bodyPr>
            <a:noAutofit/>
          </a:bodyPr>
          <a:lstStyle/>
          <a:p>
            <a:r>
              <a:rPr lang="en-GB" sz="3200" b="1"/>
              <a:t>Age Hardening </a:t>
            </a:r>
            <a:r>
              <a:rPr lang="en-GB" sz="3200"/>
              <a:t>- Al alloy systems are suitable</a:t>
            </a:r>
          </a:p>
        </p:txBody>
      </p:sp>
      <p:sp>
        <p:nvSpPr>
          <p:cNvPr id="3" name="Content Placeholder 2"/>
          <p:cNvSpPr>
            <a:spLocks noGrp="1"/>
          </p:cNvSpPr>
          <p:nvPr>
            <p:ph idx="1"/>
          </p:nvPr>
        </p:nvSpPr>
        <p:spPr>
          <a:xfrm>
            <a:off x="539552" y="1628800"/>
            <a:ext cx="8280920" cy="4464496"/>
          </a:xfrm>
        </p:spPr>
        <p:txBody>
          <a:bodyPr/>
          <a:lstStyle/>
          <a:p>
            <a:pPr marL="514350" indent="-514350">
              <a:buFont typeface="+mj-lt"/>
              <a:buAutoNum type="arabicPeriod"/>
            </a:pPr>
            <a:r>
              <a:rPr lang="en-GB" sz="2400"/>
              <a:t>Form a </a:t>
            </a:r>
            <a:r>
              <a:rPr lang="en-GB" sz="2400" err="1"/>
              <a:t>monophase</a:t>
            </a:r>
            <a:r>
              <a:rPr lang="en-GB" sz="2400"/>
              <a:t> solid solution at high temperatures</a:t>
            </a:r>
          </a:p>
          <a:p>
            <a:pPr marL="514350" indent="-514350">
              <a:buFont typeface="+mj-lt"/>
              <a:buAutoNum type="arabicPeriod"/>
            </a:pPr>
            <a:r>
              <a:rPr lang="en-GB" sz="2400"/>
              <a:t>Reject a finely dispersed precipitate during aging, i.e. The phase diagram must show a declining </a:t>
            </a:r>
            <a:r>
              <a:rPr lang="en-GB" sz="2400" err="1"/>
              <a:t>solvus</a:t>
            </a:r>
            <a:r>
              <a:rPr lang="en-GB" sz="2400"/>
              <a:t> line.</a:t>
            </a:r>
          </a:p>
        </p:txBody>
      </p:sp>
      <p:sp>
        <p:nvSpPr>
          <p:cNvPr id="5" name="TextBox 4"/>
          <p:cNvSpPr txBox="1"/>
          <p:nvPr/>
        </p:nvSpPr>
        <p:spPr>
          <a:xfrm>
            <a:off x="0" y="3501008"/>
            <a:ext cx="2627784" cy="1477328"/>
          </a:xfrm>
          <a:prstGeom prst="rect">
            <a:avLst/>
          </a:prstGeom>
          <a:noFill/>
        </p:spPr>
        <p:txBody>
          <a:bodyPr wrap="square" rtlCol="0">
            <a:spAutoFit/>
          </a:bodyPr>
          <a:lstStyle/>
          <a:p>
            <a:pPr marL="342900" indent="-342900">
              <a:buAutoNum type="alphaLcParenBoth"/>
            </a:pPr>
            <a:r>
              <a:rPr lang="en-GB" sz="1800">
                <a:latin typeface="+mn-lt"/>
              </a:rPr>
              <a:t>Al-rich end of Al-Cu system,</a:t>
            </a:r>
          </a:p>
          <a:p>
            <a:pPr marL="342900" indent="-342900">
              <a:buAutoNum type="alphaLcParenBoth"/>
            </a:pPr>
            <a:endParaRPr lang="en-GB" sz="1800">
              <a:latin typeface="+mn-lt"/>
            </a:endParaRPr>
          </a:p>
          <a:p>
            <a:pPr marL="342900" indent="-342900">
              <a:buAutoNum type="alphaLcParenBoth"/>
            </a:pPr>
            <a:r>
              <a:rPr lang="en-GB" sz="1800">
                <a:latin typeface="+mn-lt"/>
              </a:rPr>
              <a:t> Al-rich end of Al-Li system </a:t>
            </a:r>
          </a:p>
        </p:txBody>
      </p:sp>
      <p:pic>
        <p:nvPicPr>
          <p:cNvPr id="6" name="Picture 1"/>
          <p:cNvPicPr>
            <a:picLocks noChangeAspect="1" noChangeArrowheads="1"/>
          </p:cNvPicPr>
          <p:nvPr/>
        </p:nvPicPr>
        <p:blipFill>
          <a:blip r:embed="rId3" cstate="print"/>
          <a:srcRect/>
          <a:stretch>
            <a:fillRect/>
          </a:stretch>
        </p:blipFill>
        <p:spPr bwMode="auto">
          <a:xfrm>
            <a:off x="2631465" y="2924944"/>
            <a:ext cx="6512535" cy="3888432"/>
          </a:xfrm>
          <a:prstGeom prst="rect">
            <a:avLst/>
          </a:prstGeom>
          <a:noFill/>
          <a:ln w="9525">
            <a:noFill/>
            <a:round/>
            <a:headEnd/>
            <a:tailEnd/>
          </a:ln>
        </p:spPr>
      </p:pic>
      <p:sp>
        <p:nvSpPr>
          <p:cNvPr id="7" name="Title 1"/>
          <p:cNvSpPr txBox="1">
            <a:spLocks/>
          </p:cNvSpPr>
          <p:nvPr/>
        </p:nvSpPr>
        <p:spPr>
          <a:xfrm>
            <a:off x="0" y="8033"/>
            <a:ext cx="9144000" cy="824775"/>
          </a:xfrm>
          <a:prstGeom prst="rect">
            <a:avLst/>
          </a:prstGeom>
          <a:solidFill>
            <a:srgbClr val="CCFFCC"/>
          </a:solidFill>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a:t>Structure - Properties - Processing</a:t>
            </a:r>
          </a:p>
        </p:txBody>
      </p:sp>
      <p:sp>
        <p:nvSpPr>
          <p:cNvPr id="8" name="Slide Number Placeholder 7"/>
          <p:cNvSpPr>
            <a:spLocks noGrp="1"/>
          </p:cNvSpPr>
          <p:nvPr>
            <p:ph type="sldNum" sz="quarter" idx="12"/>
          </p:nvPr>
        </p:nvSpPr>
        <p:spPr/>
        <p:txBody>
          <a:bodyPr/>
          <a:lstStyle/>
          <a:p>
            <a:fld id="{F71EA363-3AA4-554B-864A-16EC408230E4}" type="slidenum">
              <a:rPr lang="en-GB" smtClean="0"/>
              <a:pPr/>
              <a:t>10</a:t>
            </a:fld>
            <a:endParaRPr lang="en-GB"/>
          </a:p>
        </p:txBody>
      </p:sp>
    </p:spTree>
    <p:extLst>
      <p:ext uri="{BB962C8B-B14F-4D97-AF65-F5344CB8AC3E}">
        <p14:creationId xmlns:p14="http://schemas.microsoft.com/office/powerpoint/2010/main" val="4294646099"/>
      </p:ext>
    </p:extLst>
  </p:cSld>
  <p:clrMapOvr>
    <a:masterClrMapping/>
  </p:clrMapOvr>
  <mc:AlternateContent xmlns:mc="http://schemas.openxmlformats.org/markup-compatibility/2006" xmlns:p14="http://schemas.microsoft.com/office/powerpoint/2010/main">
    <mc:Choice Requires="p14">
      <p:transition spd="slow" p14:dur="2000" advTm="244646"/>
    </mc:Choice>
    <mc:Fallback xmlns="">
      <p:transition spd="slow" advTm="24464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043608" y="1124744"/>
            <a:ext cx="6679224" cy="4824536"/>
          </a:xfrm>
          <a:prstGeom prst="rect">
            <a:avLst/>
          </a:prstGeom>
          <a:noFill/>
          <a:ln w="9525">
            <a:noFill/>
            <a:miter lim="800000"/>
            <a:headEnd/>
            <a:tailEnd/>
          </a:ln>
        </p:spPr>
      </p:pic>
      <p:sp>
        <p:nvSpPr>
          <p:cNvPr id="4" name="TextBox 3"/>
          <p:cNvSpPr txBox="1"/>
          <p:nvPr/>
        </p:nvSpPr>
        <p:spPr>
          <a:xfrm>
            <a:off x="1259632" y="6125517"/>
            <a:ext cx="5832648" cy="461665"/>
          </a:xfrm>
          <a:prstGeom prst="rect">
            <a:avLst/>
          </a:prstGeom>
          <a:noFill/>
        </p:spPr>
        <p:txBody>
          <a:bodyPr wrap="square" rtlCol="0">
            <a:spAutoFit/>
          </a:bodyPr>
          <a:lstStyle/>
          <a:p>
            <a:r>
              <a:rPr lang="en-GB" sz="2400"/>
              <a:t>Solution, treating, quenching and aging</a:t>
            </a:r>
          </a:p>
        </p:txBody>
      </p:sp>
      <p:sp>
        <p:nvSpPr>
          <p:cNvPr id="5" name="Title 1"/>
          <p:cNvSpPr txBox="1">
            <a:spLocks/>
          </p:cNvSpPr>
          <p:nvPr/>
        </p:nvSpPr>
        <p:spPr>
          <a:xfrm>
            <a:off x="0" y="16500"/>
            <a:ext cx="9144000" cy="824775"/>
          </a:xfrm>
          <a:prstGeom prst="rect">
            <a:avLst/>
          </a:prstGeom>
          <a:solidFill>
            <a:srgbClr val="CCFFCC"/>
          </a:solidFill>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a:t>Structure - Properties - Processing</a:t>
            </a:r>
          </a:p>
        </p:txBody>
      </p:sp>
      <p:sp>
        <p:nvSpPr>
          <p:cNvPr id="6" name="Slide Number Placeholder 5"/>
          <p:cNvSpPr>
            <a:spLocks noGrp="1"/>
          </p:cNvSpPr>
          <p:nvPr>
            <p:ph type="sldNum" sz="quarter" idx="12"/>
          </p:nvPr>
        </p:nvSpPr>
        <p:spPr/>
        <p:txBody>
          <a:bodyPr/>
          <a:lstStyle/>
          <a:p>
            <a:fld id="{F71EA363-3AA4-554B-864A-16EC408230E4}" type="slidenum">
              <a:rPr lang="en-GB" smtClean="0"/>
              <a:pPr/>
              <a:t>11</a:t>
            </a:fld>
            <a:endParaRPr lang="en-GB"/>
          </a:p>
        </p:txBody>
      </p:sp>
    </p:spTree>
    <p:extLst>
      <p:ext uri="{BB962C8B-B14F-4D97-AF65-F5344CB8AC3E}">
        <p14:creationId xmlns:p14="http://schemas.microsoft.com/office/powerpoint/2010/main" val="1643965663"/>
      </p:ext>
    </p:extLst>
  </p:cSld>
  <p:clrMapOvr>
    <a:masterClrMapping/>
  </p:clrMapOvr>
  <mc:AlternateContent xmlns:mc="http://schemas.openxmlformats.org/markup-compatibility/2006" xmlns:p14="http://schemas.microsoft.com/office/powerpoint/2010/main">
    <mc:Choice Requires="p14">
      <p:transition spd="slow" p14:dur="2000" advTm="64440"/>
    </mc:Choice>
    <mc:Fallback xmlns="">
      <p:transition spd="slow" advTm="6444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963440" y="915144"/>
            <a:ext cx="7217119" cy="4441304"/>
          </a:xfrm>
          <a:prstGeom prst="rect">
            <a:avLst/>
          </a:prstGeom>
          <a:noFill/>
          <a:ln w="9525">
            <a:noFill/>
            <a:miter lim="800000"/>
            <a:headEnd/>
            <a:tailEnd/>
          </a:ln>
        </p:spPr>
      </p:pic>
      <p:sp>
        <p:nvSpPr>
          <p:cNvPr id="5" name="Title 1"/>
          <p:cNvSpPr txBox="1">
            <a:spLocks/>
          </p:cNvSpPr>
          <p:nvPr/>
        </p:nvSpPr>
        <p:spPr>
          <a:xfrm>
            <a:off x="0" y="8033"/>
            <a:ext cx="9144000" cy="824775"/>
          </a:xfrm>
          <a:prstGeom prst="rect">
            <a:avLst/>
          </a:prstGeom>
          <a:solidFill>
            <a:srgbClr val="CCFFCC"/>
          </a:solidFill>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t>Structure - Properties - Processing</a:t>
            </a:r>
          </a:p>
        </p:txBody>
      </p:sp>
      <p:sp>
        <p:nvSpPr>
          <p:cNvPr id="4" name="Slide Number Placeholder 3"/>
          <p:cNvSpPr>
            <a:spLocks noGrp="1"/>
          </p:cNvSpPr>
          <p:nvPr>
            <p:ph type="sldNum" sz="quarter" idx="12"/>
          </p:nvPr>
        </p:nvSpPr>
        <p:spPr/>
        <p:txBody>
          <a:bodyPr/>
          <a:lstStyle/>
          <a:p>
            <a:fld id="{F71EA363-3AA4-554B-864A-16EC408230E4}" type="slidenum">
              <a:rPr lang="en-GB" smtClean="0"/>
              <a:pPr/>
              <a:t>12</a:t>
            </a:fld>
            <a:endParaRPr lang="en-GB"/>
          </a:p>
        </p:txBody>
      </p:sp>
    </p:spTree>
    <p:extLst>
      <p:ext uri="{BB962C8B-B14F-4D97-AF65-F5344CB8AC3E}">
        <p14:creationId xmlns:p14="http://schemas.microsoft.com/office/powerpoint/2010/main" val="696309777"/>
      </p:ext>
    </p:extLst>
  </p:cSld>
  <p:clrMapOvr>
    <a:masterClrMapping/>
  </p:clrMapOvr>
  <mc:AlternateContent xmlns:mc="http://schemas.openxmlformats.org/markup-compatibility/2006" xmlns:p14="http://schemas.microsoft.com/office/powerpoint/2010/main">
    <mc:Choice Requires="p14">
      <p:transition spd="slow" p14:dur="2000" advTm="103791"/>
    </mc:Choice>
    <mc:Fallback xmlns="">
      <p:transition spd="slow" advTm="10379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2623"/>
          </a:xfrm>
        </p:spPr>
        <p:txBody>
          <a:bodyPr>
            <a:normAutofit/>
          </a:bodyPr>
          <a:lstStyle/>
          <a:p>
            <a:r>
              <a:rPr lang="en-GB"/>
              <a:t>Coherency and incoherency </a:t>
            </a:r>
          </a:p>
        </p:txBody>
      </p:sp>
      <p:pic>
        <p:nvPicPr>
          <p:cNvPr id="6" name="Picture 1"/>
          <p:cNvPicPr>
            <a:picLocks noChangeAspect="1" noChangeArrowheads="1"/>
          </p:cNvPicPr>
          <p:nvPr/>
        </p:nvPicPr>
        <p:blipFill>
          <a:blip r:embed="rId3" cstate="print"/>
          <a:srcRect/>
          <a:stretch>
            <a:fillRect/>
          </a:stretch>
        </p:blipFill>
        <p:spPr bwMode="auto">
          <a:xfrm>
            <a:off x="323528" y="1340768"/>
            <a:ext cx="5419725" cy="5103813"/>
          </a:xfrm>
          <a:prstGeom prst="rect">
            <a:avLst/>
          </a:prstGeom>
          <a:noFill/>
          <a:ln w="9525">
            <a:noFill/>
            <a:round/>
            <a:headEnd/>
            <a:tailEnd/>
          </a:ln>
        </p:spPr>
      </p:pic>
      <p:grpSp>
        <p:nvGrpSpPr>
          <p:cNvPr id="12" name="Group 11"/>
          <p:cNvGrpSpPr/>
          <p:nvPr/>
        </p:nvGrpSpPr>
        <p:grpSpPr>
          <a:xfrm>
            <a:off x="2195736" y="3645024"/>
            <a:ext cx="2913210" cy="3212976"/>
            <a:chOff x="2195736" y="3645024"/>
            <a:chExt cx="2913210" cy="3212976"/>
          </a:xfrm>
        </p:grpSpPr>
        <p:sp>
          <p:nvSpPr>
            <p:cNvPr id="7" name="TextBox 6"/>
            <p:cNvSpPr txBox="1"/>
            <p:nvPr/>
          </p:nvSpPr>
          <p:spPr>
            <a:xfrm>
              <a:off x="2195736" y="3645024"/>
              <a:ext cx="320922" cy="461665"/>
            </a:xfrm>
            <a:prstGeom prst="rect">
              <a:avLst/>
            </a:prstGeom>
            <a:noFill/>
          </p:spPr>
          <p:txBody>
            <a:bodyPr wrap="square" rtlCol="0">
              <a:spAutoFit/>
            </a:bodyPr>
            <a:lstStyle/>
            <a:p>
              <a:r>
                <a:rPr lang="en-GB"/>
                <a:t>a</a:t>
              </a:r>
            </a:p>
          </p:txBody>
        </p:sp>
        <p:sp>
          <p:nvSpPr>
            <p:cNvPr id="8" name="TextBox 7"/>
            <p:cNvSpPr txBox="1"/>
            <p:nvPr/>
          </p:nvSpPr>
          <p:spPr>
            <a:xfrm>
              <a:off x="4788024" y="3645024"/>
              <a:ext cx="320922" cy="461665"/>
            </a:xfrm>
            <a:prstGeom prst="rect">
              <a:avLst/>
            </a:prstGeom>
            <a:noFill/>
          </p:spPr>
          <p:txBody>
            <a:bodyPr wrap="square" rtlCol="0">
              <a:spAutoFit/>
            </a:bodyPr>
            <a:lstStyle/>
            <a:p>
              <a:r>
                <a:rPr lang="en-GB"/>
                <a:t>b</a:t>
              </a:r>
            </a:p>
          </p:txBody>
        </p:sp>
        <p:sp>
          <p:nvSpPr>
            <p:cNvPr id="9" name="TextBox 8"/>
            <p:cNvSpPr txBox="1"/>
            <p:nvPr/>
          </p:nvSpPr>
          <p:spPr>
            <a:xfrm>
              <a:off x="2195736" y="6396335"/>
              <a:ext cx="320922" cy="461665"/>
            </a:xfrm>
            <a:prstGeom prst="rect">
              <a:avLst/>
            </a:prstGeom>
            <a:noFill/>
          </p:spPr>
          <p:txBody>
            <a:bodyPr wrap="square" rtlCol="0">
              <a:spAutoFit/>
            </a:bodyPr>
            <a:lstStyle/>
            <a:p>
              <a:r>
                <a:rPr lang="en-GB"/>
                <a:t>c</a:t>
              </a:r>
            </a:p>
          </p:txBody>
        </p:sp>
        <p:sp>
          <p:nvSpPr>
            <p:cNvPr id="10" name="TextBox 9"/>
            <p:cNvSpPr txBox="1"/>
            <p:nvPr/>
          </p:nvSpPr>
          <p:spPr>
            <a:xfrm>
              <a:off x="4788024" y="6396335"/>
              <a:ext cx="320922" cy="461665"/>
            </a:xfrm>
            <a:prstGeom prst="rect">
              <a:avLst/>
            </a:prstGeom>
            <a:noFill/>
          </p:spPr>
          <p:txBody>
            <a:bodyPr wrap="square" rtlCol="0">
              <a:spAutoFit/>
            </a:bodyPr>
            <a:lstStyle/>
            <a:p>
              <a:r>
                <a:rPr lang="en-GB"/>
                <a:t>d</a:t>
              </a:r>
            </a:p>
          </p:txBody>
        </p:sp>
      </p:grpSp>
      <p:sp>
        <p:nvSpPr>
          <p:cNvPr id="11" name="TextBox 10"/>
          <p:cNvSpPr txBox="1"/>
          <p:nvPr/>
        </p:nvSpPr>
        <p:spPr>
          <a:xfrm>
            <a:off x="5544616" y="1556792"/>
            <a:ext cx="3707904" cy="5940088"/>
          </a:xfrm>
          <a:prstGeom prst="rect">
            <a:avLst/>
          </a:prstGeom>
          <a:noFill/>
        </p:spPr>
        <p:txBody>
          <a:bodyPr wrap="square" rtlCol="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mn-lt"/>
                <a:cs typeface="Times New Roman" pitchFamily="18" charset="0"/>
              </a:rPr>
              <a:t>Different crystallographic relationships between </a:t>
            </a:r>
            <a:r>
              <a:rPr lang="en-US" sz="2000" b="1" dirty="0">
                <a:solidFill>
                  <a:srgbClr val="000000"/>
                </a:solidFill>
                <a:latin typeface="+mn-lt"/>
                <a:cs typeface="Times New Roman" pitchFamily="18" charset="0"/>
              </a:rPr>
              <a:t>matrix</a:t>
            </a:r>
            <a:r>
              <a:rPr lang="en-US" sz="2000" dirty="0">
                <a:solidFill>
                  <a:srgbClr val="000000"/>
                </a:solidFill>
                <a:latin typeface="+mn-lt"/>
                <a:cs typeface="Times New Roman" pitchFamily="18" charset="0"/>
              </a:rPr>
              <a:t> and </a:t>
            </a:r>
            <a:r>
              <a:rPr lang="en-US" sz="2000" b="1" dirty="0">
                <a:solidFill>
                  <a:srgbClr val="000000"/>
                </a:solidFill>
                <a:latin typeface="+mn-lt"/>
                <a:cs typeface="Times New Roman" pitchFamily="18" charset="0"/>
              </a:rPr>
              <a:t>second</a:t>
            </a:r>
            <a:r>
              <a:rPr lang="en-US" sz="2000" dirty="0">
                <a:solidFill>
                  <a:srgbClr val="000000"/>
                </a:solidFill>
                <a:latin typeface="+mn-lt"/>
                <a:cs typeface="Times New Roman" pitchFamily="18" charset="0"/>
              </a:rPr>
              <a:t> phase.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mn-lt"/>
                <a:cs typeface="Times New Roman" pitchFamily="18" charset="0"/>
              </a:rPr>
              <a:t>(a) Complete coherency.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mn-lt"/>
                <a:cs typeface="Times New Roman" pitchFamily="18" charset="0"/>
              </a:rPr>
              <a:t>(b) Coherency with strained, but continuous, lattice planes across the boundary.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000000"/>
              </a:solidFill>
              <a:latin typeface="+mn-lt"/>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000000"/>
              </a:solidFill>
              <a:latin typeface="+mn-lt"/>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000000"/>
              </a:solidFill>
              <a:latin typeface="+mn-lt"/>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000000"/>
              </a:solidFill>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mn-lt"/>
                <a:cs typeface="Times New Roman" pitchFamily="18" charset="0"/>
              </a:rPr>
              <a:t>(c) </a:t>
            </a:r>
            <a:r>
              <a:rPr lang="en-US" sz="2000" dirty="0" err="1">
                <a:solidFill>
                  <a:srgbClr val="000000"/>
                </a:solidFill>
                <a:latin typeface="+mn-lt"/>
                <a:cs typeface="Times New Roman" pitchFamily="18" charset="0"/>
              </a:rPr>
              <a:t>Semicoherent</a:t>
            </a:r>
            <a:r>
              <a:rPr lang="en-US" sz="2000" dirty="0">
                <a:solidFill>
                  <a:srgbClr val="000000"/>
                </a:solidFill>
                <a:latin typeface="+mn-lt"/>
                <a:cs typeface="Times New Roman" pitchFamily="18" charset="0"/>
              </a:rPr>
              <a:t>, partial continuity of lattice planes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mn-lt"/>
                <a:cs typeface="Times New Roman" pitchFamily="18" charset="0"/>
              </a:rPr>
              <a:t>across the interface.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mn-lt"/>
                <a:cs typeface="Times New Roman" pitchFamily="18" charset="0"/>
              </a:rPr>
              <a:t>(d) Incoherent equilibrium</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cs typeface="Times New Roman" pitchFamily="18" charset="0"/>
              </a:rPr>
              <a:t>p</a:t>
            </a:r>
            <a:r>
              <a:rPr lang="en-US" sz="2000" dirty="0">
                <a:solidFill>
                  <a:srgbClr val="000000"/>
                </a:solidFill>
                <a:latin typeface="+mn-lt"/>
                <a:cs typeface="Times New Roman" pitchFamily="18" charset="0"/>
              </a:rPr>
              <a:t>recipitate, no continuity of</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00"/>
                </a:solidFill>
                <a:latin typeface="+mn-lt"/>
                <a:cs typeface="Times New Roman" pitchFamily="18" charset="0"/>
              </a:rPr>
              <a:t>lattice planes across the interface.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i="1" dirty="0">
              <a:latin typeface="+mn-lt"/>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i="1" dirty="0">
              <a:latin typeface="+mn-lt"/>
            </a:endParaRPr>
          </a:p>
        </p:txBody>
      </p:sp>
      <p:sp>
        <p:nvSpPr>
          <p:cNvPr id="3" name="Slide Number Placeholder 2"/>
          <p:cNvSpPr>
            <a:spLocks noGrp="1"/>
          </p:cNvSpPr>
          <p:nvPr>
            <p:ph type="sldNum" sz="quarter" idx="12"/>
          </p:nvPr>
        </p:nvSpPr>
        <p:spPr/>
        <p:txBody>
          <a:bodyPr/>
          <a:lstStyle/>
          <a:p>
            <a:fld id="{F71EA363-3AA4-554B-864A-16EC408230E4}" type="slidenum">
              <a:rPr lang="en-GB" smtClean="0"/>
              <a:pPr/>
              <a:t>13</a:t>
            </a:fld>
            <a:endParaRPr lang="en-GB"/>
          </a:p>
        </p:txBody>
      </p:sp>
      <p:sp>
        <p:nvSpPr>
          <p:cNvPr id="4" name="TextBox 3"/>
          <p:cNvSpPr txBox="1"/>
          <p:nvPr/>
        </p:nvSpPr>
        <p:spPr>
          <a:xfrm>
            <a:off x="0" y="952623"/>
            <a:ext cx="9143999" cy="461665"/>
          </a:xfrm>
          <a:prstGeom prst="rect">
            <a:avLst/>
          </a:prstGeom>
          <a:noFill/>
        </p:spPr>
        <p:txBody>
          <a:bodyPr wrap="square" rtlCol="0">
            <a:spAutoFit/>
          </a:bodyPr>
          <a:lstStyle/>
          <a:p>
            <a:r>
              <a:rPr lang="en-GB" sz="2400"/>
              <a:t>……this is useful concept o explain strengthening in precipitation alloys</a:t>
            </a:r>
          </a:p>
        </p:txBody>
      </p:sp>
    </p:spTree>
    <p:extLst>
      <p:ext uri="{BB962C8B-B14F-4D97-AF65-F5344CB8AC3E}">
        <p14:creationId xmlns:p14="http://schemas.microsoft.com/office/powerpoint/2010/main" val="2724871378"/>
      </p:ext>
    </p:extLst>
  </p:cSld>
  <p:clrMapOvr>
    <a:masterClrMapping/>
  </p:clrMapOvr>
  <mc:AlternateContent xmlns:mc="http://schemas.openxmlformats.org/markup-compatibility/2006" xmlns:p14="http://schemas.microsoft.com/office/powerpoint/2010/main">
    <mc:Choice Requires="p14">
      <p:transition spd="slow" p14:dur="2000" advTm="137906"/>
    </mc:Choice>
    <mc:Fallback xmlns="">
      <p:transition spd="slow" advTm="13790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sp>
        <p:nvSpPr>
          <p:cNvPr id="3" name="TextBox 2"/>
          <p:cNvSpPr txBox="1"/>
          <p:nvPr/>
        </p:nvSpPr>
        <p:spPr>
          <a:xfrm>
            <a:off x="237067" y="904302"/>
            <a:ext cx="8671001" cy="7478970"/>
          </a:xfrm>
          <a:prstGeom prst="rect">
            <a:avLst/>
          </a:prstGeom>
          <a:noFill/>
        </p:spPr>
        <p:txBody>
          <a:bodyPr wrap="square" rtlCol="0">
            <a:spAutoFit/>
          </a:bodyPr>
          <a:lstStyle/>
          <a:p>
            <a:r>
              <a:rPr lang="en-GB" sz="2400" dirty="0"/>
              <a:t>The hardening mechanism is complex during the aging process. </a:t>
            </a:r>
          </a:p>
          <a:p>
            <a:r>
              <a:rPr lang="en-GB" sz="2400" dirty="0"/>
              <a:t>For example in the Al-Cu system :</a:t>
            </a:r>
          </a:p>
          <a:p>
            <a:pPr marL="457200" indent="-457200">
              <a:buFont typeface="+mj-lt"/>
              <a:buAutoNum type="arabicPeriod"/>
            </a:pPr>
            <a:r>
              <a:rPr lang="en-GB" sz="2400" dirty="0"/>
              <a:t>Initially solid solution hardening occurs. The Cu trapped in solid solution in the supersaturated α phase</a:t>
            </a:r>
          </a:p>
          <a:p>
            <a:pPr marL="457200" indent="-457200">
              <a:buFont typeface="+mj-lt"/>
              <a:buAutoNum type="arabicPeriod"/>
            </a:pPr>
            <a:r>
              <a:rPr lang="en-GB" sz="2400" dirty="0"/>
              <a:t>Then all the solute disappears from solution and disk shaped Guinier –Preston (GP) zones form. These GP disk faces ( ~ 10 nm across) are coherent with the matrix </a:t>
            </a:r>
            <a:r>
              <a:rPr lang="en-GB" sz="2400" b="1" dirty="0"/>
              <a:t>but the edges have a large coherency strain. </a:t>
            </a:r>
          </a:p>
          <a:p>
            <a:pPr marL="457200" indent="-457200">
              <a:buFont typeface="+mj-lt"/>
              <a:buAutoNum type="arabicPeriod"/>
            </a:pPr>
            <a:r>
              <a:rPr lang="en-GB" sz="2400" dirty="0"/>
              <a:t>GP zones extend by diffusion and form </a:t>
            </a:r>
            <a:r>
              <a:rPr lang="en-GB" sz="2400" dirty="0" err="1"/>
              <a:t>θ</a:t>
            </a:r>
            <a:r>
              <a:rPr lang="en-GB" sz="2400" dirty="0"/>
              <a:t>” precipitates. Disc faces ( now  ~ 100 nm across) are coherent </a:t>
            </a:r>
            <a:r>
              <a:rPr lang="en-GB" sz="2400" b="1" dirty="0"/>
              <a:t>but again the edges have high coherency strain </a:t>
            </a:r>
            <a:r>
              <a:rPr lang="en-GB" sz="2400" dirty="0"/>
              <a:t>due to mismatch between the </a:t>
            </a:r>
            <a:r>
              <a:rPr lang="en-GB" sz="2400" dirty="0" err="1"/>
              <a:t>θ</a:t>
            </a:r>
            <a:r>
              <a:rPr lang="en-GB" sz="2400" dirty="0"/>
              <a:t>” phase and the matrix. </a:t>
            </a:r>
          </a:p>
          <a:p>
            <a:endParaRPr lang="en-GB" sz="2400" b="1" dirty="0"/>
          </a:p>
          <a:p>
            <a:endParaRPr lang="en-GB" sz="2400" b="1" dirty="0"/>
          </a:p>
          <a:p>
            <a:r>
              <a:rPr lang="en-GB" sz="2400" b="1" dirty="0"/>
              <a:t>This coherency strain due to GP  zones and  </a:t>
            </a:r>
            <a:r>
              <a:rPr lang="en-GB" sz="2400" b="1" dirty="0" err="1"/>
              <a:t>θ</a:t>
            </a:r>
            <a:r>
              <a:rPr lang="en-GB" sz="2400" b="1" dirty="0"/>
              <a:t>”  cause the largest precipitation hardening effect by restricting dislocation movement</a:t>
            </a:r>
          </a:p>
          <a:p>
            <a:endParaRPr lang="en-GB" sz="2400" dirty="0"/>
          </a:p>
          <a:p>
            <a:pPr marL="342900" indent="-342900">
              <a:buAutoNum type="arabicParenBoth"/>
            </a:pPr>
            <a:endParaRPr lang="en-GB" sz="2400" dirty="0"/>
          </a:p>
          <a:p>
            <a:pPr marL="342900" indent="-342900">
              <a:buAutoNum type="arabicParenBoth"/>
            </a:pPr>
            <a:endParaRPr lang="en-GB" sz="2400" dirty="0"/>
          </a:p>
          <a:p>
            <a:endParaRPr lang="en-GB" sz="2400" dirty="0"/>
          </a:p>
        </p:txBody>
      </p:sp>
      <p:sp>
        <p:nvSpPr>
          <p:cNvPr id="4" name="Slide Number Placeholder 3"/>
          <p:cNvSpPr>
            <a:spLocks noGrp="1"/>
          </p:cNvSpPr>
          <p:nvPr>
            <p:ph type="sldNum" sz="quarter" idx="12"/>
          </p:nvPr>
        </p:nvSpPr>
        <p:spPr/>
        <p:txBody>
          <a:bodyPr/>
          <a:lstStyle/>
          <a:p>
            <a:fld id="{F71EA363-3AA4-554B-864A-16EC408230E4}" type="slidenum">
              <a:rPr lang="en-GB" smtClean="0"/>
              <a:pPr/>
              <a:t>14</a:t>
            </a:fld>
            <a:endParaRPr lang="en-GB"/>
          </a:p>
        </p:txBody>
      </p:sp>
    </p:spTree>
    <p:extLst>
      <p:ext uri="{BB962C8B-B14F-4D97-AF65-F5344CB8AC3E}">
        <p14:creationId xmlns:p14="http://schemas.microsoft.com/office/powerpoint/2010/main" val="572373236"/>
      </p:ext>
    </p:extLst>
  </p:cSld>
  <p:clrMapOvr>
    <a:masterClrMapping/>
  </p:clrMapOvr>
  <mc:AlternateContent xmlns:mc="http://schemas.openxmlformats.org/markup-compatibility/2006" xmlns:p14="http://schemas.microsoft.com/office/powerpoint/2010/main">
    <mc:Choice Requires="p14">
      <p:transition spd="slow" p14:dur="2000" advTm="99548"/>
    </mc:Choice>
    <mc:Fallback xmlns="">
      <p:transition spd="slow" advTm="9954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sp>
        <p:nvSpPr>
          <p:cNvPr id="3" name="TextBox 2"/>
          <p:cNvSpPr txBox="1"/>
          <p:nvPr/>
        </p:nvSpPr>
        <p:spPr>
          <a:xfrm>
            <a:off x="287867" y="904302"/>
            <a:ext cx="8620201" cy="3785652"/>
          </a:xfrm>
          <a:prstGeom prst="rect">
            <a:avLst/>
          </a:prstGeom>
          <a:noFill/>
        </p:spPr>
        <p:txBody>
          <a:bodyPr wrap="square" rtlCol="0">
            <a:spAutoFit/>
          </a:bodyPr>
          <a:lstStyle/>
          <a:p>
            <a:pPr marL="342900" indent="-342900">
              <a:buFont typeface="+mj-lt"/>
              <a:buAutoNum type="arabicPeriod" startAt="4"/>
            </a:pPr>
            <a:r>
              <a:rPr lang="en-GB" sz="2400" err="1"/>
              <a:t>θ</a:t>
            </a:r>
            <a:r>
              <a:rPr lang="en-GB" sz="2400"/>
              <a:t>” precipitates dissolves with the Cu diffusing further and forming an </a:t>
            </a:r>
            <a:r>
              <a:rPr lang="en-GB" sz="2400" err="1"/>
              <a:t>θ</a:t>
            </a:r>
            <a:r>
              <a:rPr lang="en-GB" sz="2400"/>
              <a:t>’ phase. The discs ( now ~ 1 </a:t>
            </a:r>
            <a:r>
              <a:rPr lang="en-GB" sz="2400" err="1"/>
              <a:t>μm</a:t>
            </a:r>
            <a:r>
              <a:rPr lang="en-GB" sz="2400"/>
              <a:t> across) have edges </a:t>
            </a:r>
            <a:r>
              <a:rPr lang="en-GB" sz="2400" b="1"/>
              <a:t>that are incoherent</a:t>
            </a:r>
            <a:r>
              <a:rPr lang="en-GB" sz="2400"/>
              <a:t>.</a:t>
            </a:r>
            <a:endParaRPr lang="en-GB" sz="2400" b="1"/>
          </a:p>
          <a:p>
            <a:pPr marL="342900" indent="-342900">
              <a:buFont typeface="+mj-lt"/>
              <a:buAutoNum type="arabicPeriod" startAt="4"/>
            </a:pPr>
            <a:r>
              <a:rPr lang="en-GB" sz="2400"/>
              <a:t>Finally at the edges of the θ’ – matrix and grain boundaries equilibrium θ ( Cu</a:t>
            </a:r>
            <a:r>
              <a:rPr lang="en-GB" sz="2400" baseline="-25000"/>
              <a:t>2</a:t>
            </a:r>
            <a:r>
              <a:rPr lang="en-GB" sz="2400"/>
              <a:t>Al) nucleates and grow as the θ’  precipitates dissolve . These more rounded precipitates are </a:t>
            </a:r>
            <a:r>
              <a:rPr lang="en-GB" sz="2400" b="1"/>
              <a:t>completely </a:t>
            </a:r>
            <a:r>
              <a:rPr lang="en-GB" sz="2400" b="1">
                <a:solidFill>
                  <a:srgbClr val="000000"/>
                </a:solidFill>
              </a:rPr>
              <a:t>incoherent</a:t>
            </a:r>
            <a:r>
              <a:rPr lang="en-GB" sz="2400" b="1"/>
              <a:t> with matrix. </a:t>
            </a:r>
          </a:p>
          <a:p>
            <a:r>
              <a:rPr lang="en-GB" sz="2400"/>
              <a:t>Their effectiveness in in stopping dislocations limited because the dislocations can either cut through them or bow between them</a:t>
            </a:r>
          </a:p>
          <a:p>
            <a:endParaRPr lang="en-GB" sz="2400"/>
          </a:p>
        </p:txBody>
      </p:sp>
      <p:sp>
        <p:nvSpPr>
          <p:cNvPr id="4" name="Slide Number Placeholder 3"/>
          <p:cNvSpPr>
            <a:spLocks noGrp="1"/>
          </p:cNvSpPr>
          <p:nvPr>
            <p:ph type="sldNum" sz="quarter" idx="12"/>
          </p:nvPr>
        </p:nvSpPr>
        <p:spPr/>
        <p:txBody>
          <a:bodyPr/>
          <a:lstStyle/>
          <a:p>
            <a:fld id="{F71EA363-3AA4-554B-864A-16EC408230E4}" type="slidenum">
              <a:rPr lang="en-GB" smtClean="0"/>
              <a:pPr/>
              <a:t>15</a:t>
            </a:fld>
            <a:endParaRPr lang="en-GB"/>
          </a:p>
        </p:txBody>
      </p:sp>
      <p:pic>
        <p:nvPicPr>
          <p:cNvPr id="5" name="Content Placeholder 9" descr="fig 10.18b nonshearing aprticles om an aluminium alloy.JPG"/>
          <p:cNvPicPr>
            <a:picLocks noGrp="1" noChangeAspect="1"/>
          </p:cNvPicPr>
          <p:nvPr>
            <p:ph sz="half" idx="4294967295"/>
          </p:nvPr>
        </p:nvPicPr>
        <p:blipFill>
          <a:blip r:embed="rId2" cstate="print"/>
          <a:stretch>
            <a:fillRect/>
          </a:stretch>
        </p:blipFill>
        <p:spPr>
          <a:xfrm>
            <a:off x="3726100" y="4342069"/>
            <a:ext cx="3244011" cy="2434830"/>
          </a:xfrm>
          <a:prstGeom prst="rect">
            <a:avLst/>
          </a:prstGeom>
        </p:spPr>
      </p:pic>
      <p:pic>
        <p:nvPicPr>
          <p:cNvPr id="6" name="Picture 1"/>
          <p:cNvPicPr>
            <a:picLocks noChangeAspect="1" noChangeArrowheads="1"/>
          </p:cNvPicPr>
          <p:nvPr/>
        </p:nvPicPr>
        <p:blipFill>
          <a:blip r:embed="rId3" cstate="print"/>
          <a:srcRect/>
          <a:stretch>
            <a:fillRect/>
          </a:stretch>
        </p:blipFill>
        <p:spPr bwMode="auto">
          <a:xfrm>
            <a:off x="104759" y="4236218"/>
            <a:ext cx="3690945" cy="2573868"/>
          </a:xfrm>
          <a:prstGeom prst="rect">
            <a:avLst/>
          </a:prstGeom>
          <a:noFill/>
          <a:ln w="9525">
            <a:noFill/>
            <a:round/>
            <a:headEnd/>
            <a:tailEnd/>
          </a:ln>
        </p:spPr>
      </p:pic>
    </p:spTree>
    <p:extLst>
      <p:ext uri="{BB962C8B-B14F-4D97-AF65-F5344CB8AC3E}">
        <p14:creationId xmlns:p14="http://schemas.microsoft.com/office/powerpoint/2010/main" val="2816075911"/>
      </p:ext>
    </p:extLst>
  </p:cSld>
  <p:clrMapOvr>
    <a:masterClrMapping/>
  </p:clrMapOvr>
  <mc:AlternateContent xmlns:mc="http://schemas.openxmlformats.org/markup-compatibility/2006" xmlns:p14="http://schemas.microsoft.com/office/powerpoint/2010/main">
    <mc:Choice Requires="p14">
      <p:transition spd="slow" p14:dur="2000" advTm="108393"/>
    </mc:Choice>
    <mc:Fallback xmlns="">
      <p:transition spd="slow" advTm="10839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sp>
        <p:nvSpPr>
          <p:cNvPr id="3" name="TextBox 2"/>
          <p:cNvSpPr txBox="1"/>
          <p:nvPr/>
        </p:nvSpPr>
        <p:spPr>
          <a:xfrm>
            <a:off x="753085" y="1063317"/>
            <a:ext cx="7486489" cy="1200328"/>
          </a:xfrm>
          <a:prstGeom prst="rect">
            <a:avLst/>
          </a:prstGeom>
          <a:noFill/>
        </p:spPr>
        <p:txBody>
          <a:bodyPr wrap="square" rtlCol="0">
            <a:spAutoFit/>
          </a:bodyPr>
          <a:lstStyle/>
          <a:p>
            <a:r>
              <a:rPr lang="en-GB" sz="2400"/>
              <a:t>Therefore intermediate metastable phases are very important for effective Age Hardening.  This is also true in other combinations with ….</a:t>
            </a:r>
          </a:p>
        </p:txBody>
      </p:sp>
      <p:pic>
        <p:nvPicPr>
          <p:cNvPr id="4" name="Picture 3" descr="Screen Shot 2014-09-22 at 18.48.2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47" y="2647978"/>
            <a:ext cx="7781813" cy="1922566"/>
          </a:xfrm>
          <a:prstGeom prst="rect">
            <a:avLst/>
          </a:prstGeom>
        </p:spPr>
      </p:pic>
      <p:sp>
        <p:nvSpPr>
          <p:cNvPr id="5" name="TextBox 4"/>
          <p:cNvSpPr txBox="1"/>
          <p:nvPr/>
        </p:nvSpPr>
        <p:spPr>
          <a:xfrm>
            <a:off x="457199" y="4988942"/>
            <a:ext cx="5912069" cy="1200329"/>
          </a:xfrm>
          <a:prstGeom prst="rect">
            <a:avLst/>
          </a:prstGeom>
          <a:noFill/>
        </p:spPr>
        <p:txBody>
          <a:bodyPr wrap="square" rtlCol="0">
            <a:spAutoFit/>
          </a:bodyPr>
          <a:lstStyle/>
          <a:p>
            <a:r>
              <a:rPr lang="en-GB" sz="2400" dirty="0"/>
              <a:t>So with the piston alloy the additions of Mg and Cu allow effective Age Hardening with  Zones,  S’ and  </a:t>
            </a:r>
            <a:r>
              <a:rPr lang="en-GB" sz="2400" dirty="0" err="1"/>
              <a:t>θ</a:t>
            </a:r>
            <a:r>
              <a:rPr lang="en-GB" sz="2400" dirty="0"/>
              <a:t>” precipitates being effective. </a:t>
            </a:r>
          </a:p>
        </p:txBody>
      </p:sp>
      <p:sp>
        <p:nvSpPr>
          <p:cNvPr id="7" name="Oval 6"/>
          <p:cNvSpPr/>
          <p:nvPr/>
        </p:nvSpPr>
        <p:spPr>
          <a:xfrm>
            <a:off x="3335867" y="3234266"/>
            <a:ext cx="2844800" cy="4233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p:nvSpPr>
        <p:spPr>
          <a:xfrm>
            <a:off x="3335867" y="3979321"/>
            <a:ext cx="3251200" cy="4233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2"/>
          </p:nvPr>
        </p:nvSpPr>
        <p:spPr/>
        <p:txBody>
          <a:bodyPr/>
          <a:lstStyle/>
          <a:p>
            <a:fld id="{F71EA363-3AA4-554B-864A-16EC408230E4}" type="slidenum">
              <a:rPr lang="en-GB" smtClean="0"/>
              <a:pPr/>
              <a:t>16</a:t>
            </a:fld>
            <a:endParaRPr lang="en-GB"/>
          </a:p>
        </p:txBody>
      </p:sp>
    </p:spTree>
    <p:custDataLst>
      <p:tags r:id="rId1"/>
    </p:custDataLst>
    <p:extLst>
      <p:ext uri="{BB962C8B-B14F-4D97-AF65-F5344CB8AC3E}">
        <p14:creationId xmlns:p14="http://schemas.microsoft.com/office/powerpoint/2010/main" val="572373236"/>
      </p:ext>
    </p:extLst>
  </p:cSld>
  <p:clrMapOvr>
    <a:masterClrMapping/>
  </p:clrMapOvr>
  <mc:AlternateContent xmlns:mc="http://schemas.openxmlformats.org/markup-compatibility/2006" xmlns:p14="http://schemas.microsoft.com/office/powerpoint/2010/main">
    <mc:Choice Requires="p14">
      <p:transition spd="slow" p14:dur="2000" advTm="80360"/>
    </mc:Choice>
    <mc:Fallback xmlns="">
      <p:transition spd="slow" advTm="803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Structure - Properties - Processing</a:t>
            </a:r>
          </a:p>
        </p:txBody>
      </p:sp>
      <p:sp>
        <p:nvSpPr>
          <p:cNvPr id="3" name="TextBox 2"/>
          <p:cNvSpPr txBox="1"/>
          <p:nvPr/>
        </p:nvSpPr>
        <p:spPr>
          <a:xfrm>
            <a:off x="1300548" y="1101563"/>
            <a:ext cx="6104925" cy="830997"/>
          </a:xfrm>
          <a:prstGeom prst="rect">
            <a:avLst/>
          </a:prstGeom>
          <a:noFill/>
        </p:spPr>
        <p:txBody>
          <a:bodyPr wrap="square" rtlCol="0">
            <a:spAutoFit/>
          </a:bodyPr>
          <a:lstStyle/>
          <a:p>
            <a:r>
              <a:rPr lang="en-GB" sz="2400"/>
              <a:t>Top of piston can reach 350 ˚C</a:t>
            </a:r>
          </a:p>
          <a:p>
            <a:r>
              <a:rPr lang="en-GB" sz="2400"/>
              <a:t>This can cause a problem…</a:t>
            </a:r>
          </a:p>
        </p:txBody>
      </p:sp>
      <p:pic>
        <p:nvPicPr>
          <p:cNvPr id="4" name="Picture 3" descr="Screen Shot 2014-09-22 at 21.36.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444" y="2134698"/>
            <a:ext cx="6869954" cy="4310215"/>
          </a:xfrm>
          <a:prstGeom prst="rect">
            <a:avLst/>
          </a:prstGeom>
        </p:spPr>
      </p:pic>
      <p:sp>
        <p:nvSpPr>
          <p:cNvPr id="5" name="Slide Number Placeholder 4"/>
          <p:cNvSpPr>
            <a:spLocks noGrp="1"/>
          </p:cNvSpPr>
          <p:nvPr>
            <p:ph type="sldNum" sz="quarter" idx="12"/>
          </p:nvPr>
        </p:nvSpPr>
        <p:spPr/>
        <p:txBody>
          <a:bodyPr/>
          <a:lstStyle/>
          <a:p>
            <a:fld id="{F71EA363-3AA4-554B-864A-16EC408230E4}" type="slidenum">
              <a:rPr lang="en-GB" smtClean="0"/>
              <a:pPr/>
              <a:t>17</a:t>
            </a:fld>
            <a:endParaRPr lang="en-GB"/>
          </a:p>
        </p:txBody>
      </p:sp>
    </p:spTree>
    <p:extLst>
      <p:ext uri="{BB962C8B-B14F-4D97-AF65-F5344CB8AC3E}">
        <p14:creationId xmlns:p14="http://schemas.microsoft.com/office/powerpoint/2010/main" val="572373236"/>
      </p:ext>
    </p:extLst>
  </p:cSld>
  <p:clrMapOvr>
    <a:masterClrMapping/>
  </p:clrMapOvr>
  <mc:AlternateContent xmlns:mc="http://schemas.openxmlformats.org/markup-compatibility/2006" xmlns:p14="http://schemas.microsoft.com/office/powerpoint/2010/main">
    <mc:Choice Requires="p14">
      <p:transition spd="slow" p14:dur="2000" advTm="52201"/>
    </mc:Choice>
    <mc:Fallback xmlns="">
      <p:transition spd="slow" advTm="5220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sp>
        <p:nvSpPr>
          <p:cNvPr id="3" name="TextBox 2"/>
          <p:cNvSpPr txBox="1"/>
          <p:nvPr/>
        </p:nvSpPr>
        <p:spPr>
          <a:xfrm>
            <a:off x="474133" y="1003760"/>
            <a:ext cx="8161867" cy="1938992"/>
          </a:xfrm>
          <a:prstGeom prst="rect">
            <a:avLst/>
          </a:prstGeom>
          <a:noFill/>
        </p:spPr>
        <p:txBody>
          <a:bodyPr wrap="square" rtlCol="0">
            <a:spAutoFit/>
          </a:bodyPr>
          <a:lstStyle/>
          <a:p>
            <a:pPr marL="342900" indent="-342900">
              <a:buFont typeface="Arial"/>
              <a:buChar char="•"/>
            </a:pPr>
            <a:r>
              <a:rPr lang="en-GB" sz="2400"/>
              <a:t>Small amounts of intermetallic elements such as Fe, Cr or Ni then  can form intermetallic compounds - strengthen the alloy at higher temperatures. </a:t>
            </a:r>
          </a:p>
          <a:p>
            <a:pPr marL="342900" indent="-342900">
              <a:buFont typeface="Arial"/>
              <a:buChar char="•"/>
            </a:pPr>
            <a:r>
              <a:rPr lang="en-GB" sz="2400" err="1"/>
              <a:t>Intermetallics</a:t>
            </a:r>
            <a:r>
              <a:rPr lang="en-GB" sz="2400"/>
              <a:t> -  too much forms a coarse brittle structure also heavier elements add to weight of alloy.  </a:t>
            </a:r>
          </a:p>
        </p:txBody>
      </p:sp>
      <p:pic>
        <p:nvPicPr>
          <p:cNvPr id="4" name="Picture 3" descr="Screen Shot 2014-09-20 at 16.30.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89" y="3447548"/>
            <a:ext cx="8484715" cy="1017458"/>
          </a:xfrm>
          <a:prstGeom prst="rect">
            <a:avLst/>
          </a:prstGeom>
        </p:spPr>
      </p:pic>
      <p:sp>
        <p:nvSpPr>
          <p:cNvPr id="6" name="TextBox 5"/>
          <p:cNvSpPr txBox="1"/>
          <p:nvPr/>
        </p:nvSpPr>
        <p:spPr>
          <a:xfrm>
            <a:off x="319398" y="5019496"/>
            <a:ext cx="6233802" cy="1200329"/>
          </a:xfrm>
          <a:prstGeom prst="rect">
            <a:avLst/>
          </a:prstGeom>
          <a:noFill/>
        </p:spPr>
        <p:txBody>
          <a:bodyPr wrap="square" rtlCol="0">
            <a:spAutoFit/>
          </a:bodyPr>
          <a:lstStyle/>
          <a:p>
            <a:r>
              <a:rPr lang="en-GB" sz="2400" dirty="0"/>
              <a:t>For this case study example 1 </a:t>
            </a:r>
            <a:r>
              <a:rPr lang="en-GB" sz="2400" dirty="0" err="1"/>
              <a:t>wt</a:t>
            </a:r>
            <a:r>
              <a:rPr lang="en-GB" sz="2400" dirty="0"/>
              <a:t>% Ni has been added which then forms Al</a:t>
            </a:r>
            <a:r>
              <a:rPr lang="en-GB" sz="2400" baseline="-25000" dirty="0"/>
              <a:t>3</a:t>
            </a:r>
            <a:r>
              <a:rPr lang="en-GB" sz="2400" dirty="0"/>
              <a:t>Ni in the structure which strengthens it at higher Temperature.</a:t>
            </a:r>
          </a:p>
        </p:txBody>
      </p:sp>
      <p:sp>
        <p:nvSpPr>
          <p:cNvPr id="5" name="Slide Number Placeholder 4"/>
          <p:cNvSpPr>
            <a:spLocks noGrp="1"/>
          </p:cNvSpPr>
          <p:nvPr>
            <p:ph type="sldNum" sz="quarter" idx="12"/>
          </p:nvPr>
        </p:nvSpPr>
        <p:spPr/>
        <p:txBody>
          <a:bodyPr/>
          <a:lstStyle/>
          <a:p>
            <a:fld id="{F71EA363-3AA4-554B-864A-16EC408230E4}" type="slidenum">
              <a:rPr lang="en-GB" smtClean="0"/>
              <a:pPr/>
              <a:t>18</a:t>
            </a:fld>
            <a:endParaRPr lang="en-GB"/>
          </a:p>
        </p:txBody>
      </p:sp>
    </p:spTree>
    <p:extLst>
      <p:ext uri="{BB962C8B-B14F-4D97-AF65-F5344CB8AC3E}">
        <p14:creationId xmlns:p14="http://schemas.microsoft.com/office/powerpoint/2010/main" val="572373236"/>
      </p:ext>
    </p:extLst>
  </p:cSld>
  <p:clrMapOvr>
    <a:masterClrMapping/>
  </p:clrMapOvr>
  <mc:AlternateContent xmlns:mc="http://schemas.openxmlformats.org/markup-compatibility/2006" xmlns:p14="http://schemas.microsoft.com/office/powerpoint/2010/main">
    <mc:Choice Requires="p14">
      <p:transition spd="slow" p14:dur="2000" advTm="74266"/>
    </mc:Choice>
    <mc:Fallback xmlns="">
      <p:transition spd="slow" advTm="7426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sp>
        <p:nvSpPr>
          <p:cNvPr id="3" name="TextBox 2"/>
          <p:cNvSpPr txBox="1"/>
          <p:nvPr/>
        </p:nvSpPr>
        <p:spPr>
          <a:xfrm>
            <a:off x="856831" y="1376955"/>
            <a:ext cx="7451375" cy="3785652"/>
          </a:xfrm>
          <a:prstGeom prst="rect">
            <a:avLst/>
          </a:prstGeom>
          <a:noFill/>
        </p:spPr>
        <p:txBody>
          <a:bodyPr wrap="square" rtlCol="0">
            <a:spAutoFit/>
          </a:bodyPr>
          <a:lstStyle/>
          <a:p>
            <a:r>
              <a:rPr lang="en-GB" sz="2400" b="1"/>
              <a:t>Additional constraints: </a:t>
            </a:r>
            <a:r>
              <a:rPr lang="en-GB" sz="2400"/>
              <a:t>High performance - lightweight</a:t>
            </a:r>
          </a:p>
          <a:p>
            <a:endParaRPr lang="en-GB" sz="2400"/>
          </a:p>
          <a:p>
            <a:r>
              <a:rPr lang="en-GB" sz="2400"/>
              <a:t>Cast Al-Si is cost effective and ideal for mass production. However casting can produce defects which limits the strength and the thick sections of the casting cool slower with a coarser and therefore weaker microstructure. </a:t>
            </a:r>
          </a:p>
          <a:p>
            <a:endParaRPr lang="en-GB" sz="2400"/>
          </a:p>
          <a:p>
            <a:r>
              <a:rPr lang="en-GB" sz="2400"/>
              <a:t>ALTERNATIVE PROCESSING</a:t>
            </a:r>
          </a:p>
          <a:p>
            <a:pPr marL="342900" indent="-342900">
              <a:buFont typeface="Arial"/>
              <a:buChar char="•"/>
            </a:pPr>
            <a:r>
              <a:rPr lang="en-GB" sz="2400"/>
              <a:t>Forging</a:t>
            </a:r>
          </a:p>
          <a:p>
            <a:pPr marL="342900" indent="-342900">
              <a:buFont typeface="Arial"/>
              <a:buChar char="•"/>
            </a:pPr>
            <a:r>
              <a:rPr lang="en-GB" sz="2400"/>
              <a:t>Powder metallurgy</a:t>
            </a:r>
          </a:p>
        </p:txBody>
      </p:sp>
      <p:sp>
        <p:nvSpPr>
          <p:cNvPr id="4" name="Slide Number Placeholder 3"/>
          <p:cNvSpPr>
            <a:spLocks noGrp="1"/>
          </p:cNvSpPr>
          <p:nvPr>
            <p:ph type="sldNum" sz="quarter" idx="12"/>
          </p:nvPr>
        </p:nvSpPr>
        <p:spPr/>
        <p:txBody>
          <a:bodyPr/>
          <a:lstStyle/>
          <a:p>
            <a:fld id="{F71EA363-3AA4-554B-864A-16EC408230E4}" type="slidenum">
              <a:rPr lang="en-GB" smtClean="0"/>
              <a:pPr/>
              <a:t>19</a:t>
            </a:fld>
            <a:endParaRPr lang="en-GB"/>
          </a:p>
        </p:txBody>
      </p:sp>
    </p:spTree>
    <p:extLst>
      <p:ext uri="{BB962C8B-B14F-4D97-AF65-F5344CB8AC3E}">
        <p14:creationId xmlns:p14="http://schemas.microsoft.com/office/powerpoint/2010/main" val="572373236"/>
      </p:ext>
    </p:extLst>
  </p:cSld>
  <p:clrMapOvr>
    <a:masterClrMapping/>
  </p:clrMapOvr>
  <mc:AlternateContent xmlns:mc="http://schemas.openxmlformats.org/markup-compatibility/2006" xmlns:p14="http://schemas.microsoft.com/office/powerpoint/2010/main">
    <mc:Choice Requires="p14">
      <p:transition spd="slow" p14:dur="2000" advTm="52900"/>
    </mc:Choice>
    <mc:Fallback xmlns="">
      <p:transition spd="slow" advTm="529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a:t>Structure – Properties - Processing</a:t>
            </a:r>
          </a:p>
        </p:txBody>
      </p:sp>
      <p:sp>
        <p:nvSpPr>
          <p:cNvPr id="3" name="Content Placeholder 2"/>
          <p:cNvSpPr>
            <a:spLocks noGrp="1"/>
          </p:cNvSpPr>
          <p:nvPr>
            <p:ph idx="1"/>
          </p:nvPr>
        </p:nvSpPr>
        <p:spPr/>
        <p:txBody>
          <a:bodyPr>
            <a:normAutofit fontScale="92500" lnSpcReduction="20000"/>
          </a:bodyPr>
          <a:lstStyle/>
          <a:p>
            <a:pPr marL="0" indent="0">
              <a:buNone/>
            </a:pPr>
            <a:r>
              <a:rPr lang="en-GB"/>
              <a:t>Having selected a material or materials as with the case study we  need  to examine in detail the materials properties not only meet the design but also how the material may be processed and how the processing influences the the material properties and the design.</a:t>
            </a:r>
          </a:p>
          <a:p>
            <a:pPr marL="0" indent="0">
              <a:buNone/>
            </a:pPr>
            <a:endParaRPr lang="en-GB"/>
          </a:p>
          <a:p>
            <a:pPr marL="0" indent="0">
              <a:buNone/>
            </a:pPr>
            <a:r>
              <a:rPr lang="en-GB"/>
              <a:t>There are many Al alloys - we will discuss later.</a:t>
            </a:r>
          </a:p>
          <a:p>
            <a:pPr marL="0" indent="0">
              <a:buNone/>
            </a:pPr>
            <a:endParaRPr lang="en-GB"/>
          </a:p>
          <a:p>
            <a:pPr marL="0" indent="0">
              <a:buNone/>
            </a:pPr>
            <a:r>
              <a:rPr lang="en-GB"/>
              <a:t>However, Al-Si alloys have many advantages for an engine piston….</a:t>
            </a:r>
          </a:p>
        </p:txBody>
      </p:sp>
      <p:sp>
        <p:nvSpPr>
          <p:cNvPr id="4" name="Slide Number Placeholder 3"/>
          <p:cNvSpPr>
            <a:spLocks noGrp="1"/>
          </p:cNvSpPr>
          <p:nvPr>
            <p:ph type="sldNum" sz="quarter" idx="12"/>
          </p:nvPr>
        </p:nvSpPr>
        <p:spPr/>
        <p:txBody>
          <a:bodyPr/>
          <a:lstStyle/>
          <a:p>
            <a:fld id="{F71EA363-3AA4-554B-864A-16EC408230E4}" type="slidenum">
              <a:rPr lang="en-GB" smtClean="0"/>
              <a:pPr/>
              <a:t>2</a:t>
            </a:fld>
            <a:endParaRPr lang="en-GB"/>
          </a:p>
        </p:txBody>
      </p:sp>
    </p:spTree>
    <p:extLst>
      <p:ext uri="{BB962C8B-B14F-4D97-AF65-F5344CB8AC3E}">
        <p14:creationId xmlns:p14="http://schemas.microsoft.com/office/powerpoint/2010/main" val="1256900652"/>
      </p:ext>
    </p:extLst>
  </p:cSld>
  <p:clrMapOvr>
    <a:masterClrMapping/>
  </p:clrMapOvr>
  <mc:AlternateContent xmlns:mc="http://schemas.openxmlformats.org/markup-compatibility/2006" xmlns:p14="http://schemas.microsoft.com/office/powerpoint/2010/main">
    <mc:Choice Requires="p14">
      <p:transition spd="slow" p14:dur="2000" advTm="17459"/>
    </mc:Choice>
    <mc:Fallback xmlns="">
      <p:transition spd="slow" advTm="174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Structure - Properties - Processing</a:t>
            </a:r>
          </a:p>
        </p:txBody>
      </p:sp>
      <p:sp>
        <p:nvSpPr>
          <p:cNvPr id="3" name="TextBox 2"/>
          <p:cNvSpPr txBox="1"/>
          <p:nvPr/>
        </p:nvSpPr>
        <p:spPr>
          <a:xfrm>
            <a:off x="846312" y="1345066"/>
            <a:ext cx="7451375" cy="954107"/>
          </a:xfrm>
          <a:prstGeom prst="rect">
            <a:avLst/>
          </a:prstGeom>
          <a:noFill/>
        </p:spPr>
        <p:txBody>
          <a:bodyPr wrap="square" rtlCol="0">
            <a:spAutoFit/>
          </a:bodyPr>
          <a:lstStyle/>
          <a:p>
            <a:r>
              <a:rPr lang="en-GB" sz="3200" dirty="0"/>
              <a:t>Forging</a:t>
            </a:r>
          </a:p>
          <a:p>
            <a:endParaRPr lang="en-GB" sz="2400" dirty="0"/>
          </a:p>
        </p:txBody>
      </p:sp>
      <p:pic>
        <p:nvPicPr>
          <p:cNvPr id="4" name="Picture 3" descr="Screen Shot 2014-09-23 at 22.17.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0045"/>
            <a:ext cx="9144000" cy="2990143"/>
          </a:xfrm>
          <a:prstGeom prst="rect">
            <a:avLst/>
          </a:prstGeom>
        </p:spPr>
      </p:pic>
      <p:sp>
        <p:nvSpPr>
          <p:cNvPr id="5" name="TextBox 4"/>
          <p:cNvSpPr txBox="1"/>
          <p:nvPr/>
        </p:nvSpPr>
        <p:spPr>
          <a:xfrm>
            <a:off x="856831" y="5370124"/>
            <a:ext cx="7619682" cy="1200328"/>
          </a:xfrm>
          <a:prstGeom prst="rect">
            <a:avLst/>
          </a:prstGeom>
          <a:noFill/>
        </p:spPr>
        <p:txBody>
          <a:bodyPr wrap="square" rtlCol="0">
            <a:spAutoFit/>
          </a:bodyPr>
          <a:lstStyle/>
          <a:p>
            <a:r>
              <a:rPr lang="en-GB" sz="2400"/>
              <a:t>This is limited by the ductility (elongation) of the alloy thus forged components are rarely near net shape but require a finishing step </a:t>
            </a:r>
          </a:p>
        </p:txBody>
      </p:sp>
      <p:sp>
        <p:nvSpPr>
          <p:cNvPr id="6" name="Slide Number Placeholder 5"/>
          <p:cNvSpPr>
            <a:spLocks noGrp="1"/>
          </p:cNvSpPr>
          <p:nvPr>
            <p:ph type="sldNum" sz="quarter" idx="12"/>
          </p:nvPr>
        </p:nvSpPr>
        <p:spPr/>
        <p:txBody>
          <a:bodyPr/>
          <a:lstStyle/>
          <a:p>
            <a:fld id="{F71EA363-3AA4-554B-864A-16EC408230E4}" type="slidenum">
              <a:rPr lang="en-GB" smtClean="0"/>
              <a:pPr/>
              <a:t>20</a:t>
            </a:fld>
            <a:endParaRPr lang="en-GB"/>
          </a:p>
        </p:txBody>
      </p:sp>
      <p:sp>
        <p:nvSpPr>
          <p:cNvPr id="7" name="TextBox 6"/>
          <p:cNvSpPr txBox="1"/>
          <p:nvPr/>
        </p:nvSpPr>
        <p:spPr>
          <a:xfrm>
            <a:off x="6681552" y="6201120"/>
            <a:ext cx="1651000" cy="369332"/>
          </a:xfrm>
          <a:prstGeom prst="rect">
            <a:avLst/>
          </a:prstGeom>
          <a:noFill/>
        </p:spPr>
        <p:txBody>
          <a:bodyPr wrap="square" rtlCol="0">
            <a:spAutoFit/>
          </a:bodyPr>
          <a:lstStyle/>
          <a:p>
            <a:r>
              <a:rPr lang="en-GB" dirty="0">
                <a:hlinkClick r:id="rId3"/>
              </a:rPr>
              <a:t>FORGING LINK</a:t>
            </a:r>
            <a:endParaRPr lang="en-GB" dirty="0"/>
          </a:p>
        </p:txBody>
      </p:sp>
    </p:spTree>
    <p:extLst>
      <p:ext uri="{BB962C8B-B14F-4D97-AF65-F5344CB8AC3E}">
        <p14:creationId xmlns:p14="http://schemas.microsoft.com/office/powerpoint/2010/main" val="2043980874"/>
      </p:ext>
    </p:extLst>
  </p:cSld>
  <p:clrMapOvr>
    <a:masterClrMapping/>
  </p:clrMapOvr>
  <mc:AlternateContent xmlns:mc="http://schemas.openxmlformats.org/markup-compatibility/2006" xmlns:p14="http://schemas.microsoft.com/office/powerpoint/2010/main">
    <mc:Choice Requires="p14">
      <p:transition spd="slow" p14:dur="2000" advTm="25538"/>
    </mc:Choice>
    <mc:Fallback xmlns="">
      <p:transition spd="slow" advTm="2553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pPr algn="l"/>
            <a:r>
              <a:rPr lang="en-GB" sz="3200"/>
              <a:t>Structure - Properties - Processing</a:t>
            </a:r>
          </a:p>
        </p:txBody>
      </p:sp>
      <p:sp>
        <p:nvSpPr>
          <p:cNvPr id="3" name="TextBox 2"/>
          <p:cNvSpPr txBox="1"/>
          <p:nvPr/>
        </p:nvSpPr>
        <p:spPr>
          <a:xfrm>
            <a:off x="54932" y="1022156"/>
            <a:ext cx="8654382" cy="3539430"/>
          </a:xfrm>
          <a:prstGeom prst="rect">
            <a:avLst/>
          </a:prstGeom>
          <a:noFill/>
        </p:spPr>
        <p:txBody>
          <a:bodyPr wrap="square" rtlCol="0">
            <a:spAutoFit/>
          </a:bodyPr>
          <a:lstStyle/>
          <a:p>
            <a:r>
              <a:rPr lang="en-GB" sz="3200" b="1"/>
              <a:t>Powder Metallurgy (PM)</a:t>
            </a:r>
            <a:endParaRPr lang="en-GB" sz="2400" b="1"/>
          </a:p>
          <a:p>
            <a:pPr marL="342900" indent="-342900">
              <a:buFont typeface="Arial" panose="020B0604020202020204" pitchFamily="34" charset="0"/>
              <a:buChar char="•"/>
            </a:pPr>
            <a:r>
              <a:rPr lang="en-GB" sz="2400"/>
              <a:t>Molten alloy sprayed into powders</a:t>
            </a:r>
          </a:p>
          <a:p>
            <a:pPr marL="342900" indent="-342900">
              <a:buFont typeface="Arial" panose="020B0604020202020204" pitchFamily="34" charset="0"/>
              <a:buChar char="•"/>
            </a:pPr>
            <a:r>
              <a:rPr lang="en-GB" sz="2400"/>
              <a:t>high cooling rate 10</a:t>
            </a:r>
            <a:r>
              <a:rPr lang="en-GB" sz="2400" baseline="30000"/>
              <a:t>3</a:t>
            </a:r>
            <a:r>
              <a:rPr lang="en-GB" sz="2400"/>
              <a:t> K s</a:t>
            </a:r>
            <a:r>
              <a:rPr lang="en-GB" sz="2400" baseline="30000"/>
              <a:t>-1</a:t>
            </a:r>
            <a:r>
              <a:rPr lang="en-GB" sz="2400"/>
              <a:t>. </a:t>
            </a:r>
          </a:p>
          <a:p>
            <a:pPr marL="342900" indent="-342900">
              <a:buFont typeface="Arial" panose="020B0604020202020204" pitchFamily="34" charset="0"/>
              <a:buChar char="•"/>
            </a:pPr>
            <a:r>
              <a:rPr lang="en-GB" sz="2400"/>
              <a:t>Rapidly cooled alloy includes finely dispersed </a:t>
            </a:r>
            <a:r>
              <a:rPr lang="en-GB" sz="2400" err="1"/>
              <a:t>intermetallics</a:t>
            </a:r>
            <a:r>
              <a:rPr lang="en-GB" sz="2400"/>
              <a:t>.</a:t>
            </a:r>
          </a:p>
          <a:p>
            <a:pPr marL="342900" indent="-342900">
              <a:buFont typeface="Arial" panose="020B0604020202020204" pitchFamily="34" charset="0"/>
              <a:buChar char="•"/>
            </a:pPr>
            <a:r>
              <a:rPr lang="en-GB" sz="2400"/>
              <a:t>Powder is  mixed with </a:t>
            </a:r>
            <a:r>
              <a:rPr lang="en-GB" sz="2400" err="1"/>
              <a:t>SiC</a:t>
            </a:r>
            <a:r>
              <a:rPr lang="en-GB" sz="2400"/>
              <a:t> powder to improve wear resistance. </a:t>
            </a:r>
          </a:p>
          <a:p>
            <a:pPr marL="342900" indent="-342900">
              <a:buFont typeface="Arial" panose="020B0604020202020204" pitchFamily="34" charset="0"/>
              <a:buChar char="•"/>
            </a:pPr>
            <a:r>
              <a:rPr lang="en-GB" sz="2400"/>
              <a:t>Powders cold compacted in a die - green cylinder compacts. </a:t>
            </a:r>
          </a:p>
          <a:p>
            <a:pPr marL="342900" indent="-342900">
              <a:buFont typeface="Arial" panose="020B0604020202020204" pitchFamily="34" charset="0"/>
              <a:buChar char="•"/>
            </a:pPr>
            <a:r>
              <a:rPr lang="en-GB" sz="2400"/>
              <a:t>These are then sintered followed by hot forging.</a:t>
            </a:r>
          </a:p>
          <a:p>
            <a:r>
              <a:rPr lang="en-GB" sz="2400"/>
              <a:t> </a:t>
            </a:r>
          </a:p>
          <a:p>
            <a:r>
              <a:rPr lang="en-GB" sz="2400"/>
              <a:t>A typical PM alloy composition used for piston is:</a:t>
            </a:r>
          </a:p>
        </p:txBody>
      </p:sp>
      <p:pic>
        <p:nvPicPr>
          <p:cNvPr id="6" name="Picture 5" descr="Screen Shot 2014-09-23 at 22.30.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5076"/>
            <a:ext cx="9144000" cy="1353348"/>
          </a:xfrm>
          <a:prstGeom prst="rect">
            <a:avLst/>
          </a:prstGeom>
        </p:spPr>
      </p:pic>
      <p:sp>
        <p:nvSpPr>
          <p:cNvPr id="7" name="Frame 6"/>
          <p:cNvSpPr/>
          <p:nvPr/>
        </p:nvSpPr>
        <p:spPr>
          <a:xfrm>
            <a:off x="0" y="5584307"/>
            <a:ext cx="9144000" cy="415313"/>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 name="Slide Number Placeholder 3"/>
          <p:cNvSpPr>
            <a:spLocks noGrp="1"/>
          </p:cNvSpPr>
          <p:nvPr>
            <p:ph type="sldNum" sz="quarter" idx="12"/>
          </p:nvPr>
        </p:nvSpPr>
        <p:spPr/>
        <p:txBody>
          <a:bodyPr/>
          <a:lstStyle/>
          <a:p>
            <a:fld id="{F71EA363-3AA4-554B-864A-16EC408230E4}" type="slidenum">
              <a:rPr lang="en-GB" smtClean="0"/>
              <a:pPr/>
              <a:t>21</a:t>
            </a:fld>
            <a:endParaRPr lang="en-GB"/>
          </a:p>
        </p:txBody>
      </p:sp>
      <p:sp>
        <p:nvSpPr>
          <p:cNvPr id="5" name="TextBox 4"/>
          <p:cNvSpPr txBox="1"/>
          <p:nvPr/>
        </p:nvSpPr>
        <p:spPr>
          <a:xfrm>
            <a:off x="111932" y="6283694"/>
            <a:ext cx="2959100" cy="369332"/>
          </a:xfrm>
          <a:prstGeom prst="rect">
            <a:avLst/>
          </a:prstGeom>
          <a:noFill/>
        </p:spPr>
        <p:txBody>
          <a:bodyPr wrap="square" rtlCol="0">
            <a:spAutoFit/>
          </a:bodyPr>
          <a:lstStyle/>
          <a:p>
            <a:r>
              <a:rPr lang="en-GB">
                <a:hlinkClick r:id="rId4"/>
              </a:rPr>
              <a:t>GAS ATOMISATION LINK</a:t>
            </a:r>
            <a:endParaRPr lang="en-GB"/>
          </a:p>
        </p:txBody>
      </p:sp>
      <p:sp>
        <p:nvSpPr>
          <p:cNvPr id="8" name="TextBox 7">
            <a:extLst>
              <a:ext uri="{FF2B5EF4-FFF2-40B4-BE49-F238E27FC236}">
                <a16:creationId xmlns:a16="http://schemas.microsoft.com/office/drawing/2014/main" id="{C6C1BE7F-E134-0647-84FD-72FBCA2004EE}"/>
              </a:ext>
            </a:extLst>
          </p:cNvPr>
          <p:cNvSpPr txBox="1"/>
          <p:nvPr/>
        </p:nvSpPr>
        <p:spPr>
          <a:xfrm>
            <a:off x="4208583" y="6292831"/>
            <a:ext cx="1809559" cy="369332"/>
          </a:xfrm>
          <a:prstGeom prst="rect">
            <a:avLst/>
          </a:prstGeom>
          <a:noFill/>
        </p:spPr>
        <p:txBody>
          <a:bodyPr wrap="square" rtlCol="0">
            <a:spAutoFit/>
          </a:bodyPr>
          <a:lstStyle/>
          <a:p>
            <a:r>
              <a:rPr lang="en-US">
                <a:hlinkClick r:id="rId5"/>
              </a:rPr>
              <a:t>PM Link 2</a:t>
            </a:r>
            <a:endParaRPr lang="en-US"/>
          </a:p>
        </p:txBody>
      </p:sp>
      <p:sp>
        <p:nvSpPr>
          <p:cNvPr id="9" name="TextBox 8">
            <a:extLst>
              <a:ext uri="{FF2B5EF4-FFF2-40B4-BE49-F238E27FC236}">
                <a16:creationId xmlns:a16="http://schemas.microsoft.com/office/drawing/2014/main" id="{13661042-34DB-B748-A661-27DF1362A673}"/>
              </a:ext>
            </a:extLst>
          </p:cNvPr>
          <p:cNvSpPr txBox="1"/>
          <p:nvPr/>
        </p:nvSpPr>
        <p:spPr>
          <a:xfrm>
            <a:off x="2793010" y="6292831"/>
            <a:ext cx="1717859" cy="369332"/>
          </a:xfrm>
          <a:prstGeom prst="rect">
            <a:avLst/>
          </a:prstGeom>
          <a:noFill/>
        </p:spPr>
        <p:txBody>
          <a:bodyPr wrap="square" rtlCol="0">
            <a:spAutoFit/>
          </a:bodyPr>
          <a:lstStyle/>
          <a:p>
            <a:r>
              <a:rPr lang="en-US">
                <a:hlinkClick r:id="rId6"/>
              </a:rPr>
              <a:t>PM Link 1</a:t>
            </a:r>
            <a:endParaRPr lang="en-US"/>
          </a:p>
        </p:txBody>
      </p:sp>
      <p:pic>
        <p:nvPicPr>
          <p:cNvPr id="10" name="Picture 9">
            <a:extLst>
              <a:ext uri="{FF2B5EF4-FFF2-40B4-BE49-F238E27FC236}">
                <a16:creationId xmlns:a16="http://schemas.microsoft.com/office/drawing/2014/main" id="{DB65D8D4-0559-784D-8759-1A5533E0A140}"/>
              </a:ext>
            </a:extLst>
          </p:cNvPr>
          <p:cNvPicPr>
            <a:picLocks noChangeAspect="1"/>
          </p:cNvPicPr>
          <p:nvPr/>
        </p:nvPicPr>
        <p:blipFill>
          <a:blip r:embed="rId7"/>
          <a:stretch>
            <a:fillRect/>
          </a:stretch>
        </p:blipFill>
        <p:spPr>
          <a:xfrm>
            <a:off x="6057071" y="-71470"/>
            <a:ext cx="3125858" cy="2344394"/>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8">
            <p14:nvContentPartPr>
              <p14:cNvPr id="11" name="Ink 10">
                <a:extLst>
                  <a:ext uri="{FF2B5EF4-FFF2-40B4-BE49-F238E27FC236}">
                    <a16:creationId xmlns:a16="http://schemas.microsoft.com/office/drawing/2014/main" id="{C0C572B6-6313-44A9-9BEB-BE23E79A6C9D}"/>
                  </a:ext>
                </a:extLst>
              </p14:cNvPr>
              <p14:cNvContentPartPr/>
              <p14:nvPr>
                <p:extLst>
                  <p:ext uri="{42D2F446-02D8-4167-A562-619A0277C38B}">
                    <p15:isNarration xmlns:p15="http://schemas.microsoft.com/office/powerpoint/2012/main" val="1"/>
                  </p:ext>
                </p:extLst>
              </p14:nvPr>
            </p14:nvContentPartPr>
            <p14:xfrm>
              <a:off x="6867360" y="312840"/>
              <a:ext cx="901080" cy="876600"/>
            </p14:xfrm>
          </p:contentPart>
        </mc:Choice>
        <mc:Fallback xmlns="">
          <p:pic>
            <p:nvPicPr>
              <p:cNvPr id="11" name="Ink 10">
                <a:extLst>
                  <a:ext uri="{FF2B5EF4-FFF2-40B4-BE49-F238E27FC236}">
                    <a16:creationId xmlns:a16="http://schemas.microsoft.com/office/drawing/2014/main" id="{C0C572B6-6313-44A9-9BEB-BE23E79A6C9D}"/>
                  </a:ext>
                </a:extLst>
              </p:cNvPr>
              <p:cNvPicPr>
                <a:picLocks noGrp="1" noRot="1" noChangeAspect="1" noMove="1" noResize="1" noEditPoints="1" noAdjustHandles="1" noChangeArrowheads="1" noChangeShapeType="1"/>
              </p:cNvPicPr>
              <p:nvPr/>
            </p:nvPicPr>
            <p:blipFill>
              <a:blip r:embed="rId11"/>
              <a:stretch>
                <a:fillRect/>
              </a:stretch>
            </p:blipFill>
            <p:spPr>
              <a:xfrm>
                <a:off x="6858000" y="303480"/>
                <a:ext cx="919800" cy="895320"/>
              </a:xfrm>
              <a:prstGeom prst="rect">
                <a:avLst/>
              </a:prstGeom>
            </p:spPr>
          </p:pic>
        </mc:Fallback>
      </mc:AlternateContent>
    </p:spTree>
    <p:extLst>
      <p:ext uri="{BB962C8B-B14F-4D97-AF65-F5344CB8AC3E}">
        <p14:creationId xmlns:p14="http://schemas.microsoft.com/office/powerpoint/2010/main" val="2858704863"/>
      </p:ext>
    </p:extLst>
  </p:cSld>
  <p:clrMapOvr>
    <a:masterClrMapping/>
  </p:clrMapOvr>
  <mc:AlternateContent xmlns:mc="http://schemas.openxmlformats.org/markup-compatibility/2006" xmlns:p14="http://schemas.microsoft.com/office/powerpoint/2010/main">
    <mc:Choice Requires="p14">
      <p:transition spd="slow" p14:dur="2000" advTm="115739"/>
    </mc:Choice>
    <mc:Fallback xmlns="">
      <p:transition spd="slow" advTm="115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md type="call" cmd="playFrom(0.0)">
                                      <p:cBhvr>
                                        <p:cTn id="7"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sp>
        <p:nvSpPr>
          <p:cNvPr id="3" name="TextBox 2"/>
          <p:cNvSpPr txBox="1"/>
          <p:nvPr/>
        </p:nvSpPr>
        <p:spPr>
          <a:xfrm>
            <a:off x="260536" y="832808"/>
            <a:ext cx="7601202" cy="1569660"/>
          </a:xfrm>
          <a:prstGeom prst="rect">
            <a:avLst/>
          </a:prstGeom>
          <a:noFill/>
        </p:spPr>
        <p:txBody>
          <a:bodyPr wrap="square" rtlCol="0">
            <a:spAutoFit/>
          </a:bodyPr>
          <a:lstStyle/>
          <a:p>
            <a:r>
              <a:rPr lang="en-GB" sz="2400" b="1" dirty="0"/>
              <a:t>Reinforcement of the piston ring grove</a:t>
            </a:r>
            <a:endParaRPr lang="en-GB" sz="2400" dirty="0"/>
          </a:p>
          <a:p>
            <a:r>
              <a:rPr lang="en-GB" sz="2400" dirty="0"/>
              <a:t>Wear on the piston ring grove can be a serious problem effecting power efficiency and increasing oil consumption.</a:t>
            </a:r>
          </a:p>
          <a:p>
            <a:r>
              <a:rPr lang="en-GB" sz="2400" dirty="0"/>
              <a:t>Si and </a:t>
            </a:r>
            <a:r>
              <a:rPr lang="en-GB" sz="2400" dirty="0" err="1"/>
              <a:t>SiC</a:t>
            </a:r>
            <a:r>
              <a:rPr lang="en-GB" sz="2400" dirty="0"/>
              <a:t> can be added to improve wear resistance. </a:t>
            </a:r>
          </a:p>
        </p:txBody>
      </p:sp>
      <p:sp>
        <p:nvSpPr>
          <p:cNvPr id="4" name="Slide Number Placeholder 3"/>
          <p:cNvSpPr>
            <a:spLocks noGrp="1"/>
          </p:cNvSpPr>
          <p:nvPr>
            <p:ph type="sldNum" sz="quarter" idx="12"/>
          </p:nvPr>
        </p:nvSpPr>
        <p:spPr/>
        <p:txBody>
          <a:bodyPr/>
          <a:lstStyle/>
          <a:p>
            <a:fld id="{F71EA363-3AA4-554B-864A-16EC408230E4}" type="slidenum">
              <a:rPr lang="en-GB" smtClean="0"/>
              <a:pPr/>
              <a:t>22</a:t>
            </a:fld>
            <a:endParaRPr lang="en-GB"/>
          </a:p>
        </p:txBody>
      </p:sp>
      <p:pic>
        <p:nvPicPr>
          <p:cNvPr id="5" name="Picture 4">
            <a:extLst>
              <a:ext uri="{FF2B5EF4-FFF2-40B4-BE49-F238E27FC236}">
                <a16:creationId xmlns:a16="http://schemas.microsoft.com/office/drawing/2014/main" id="{16163163-578F-6542-A460-09A702A95A83}"/>
              </a:ext>
            </a:extLst>
          </p:cNvPr>
          <p:cNvPicPr>
            <a:picLocks noChangeAspect="1"/>
          </p:cNvPicPr>
          <p:nvPr/>
        </p:nvPicPr>
        <p:blipFill>
          <a:blip r:embed="rId3"/>
          <a:stretch>
            <a:fillRect/>
          </a:stretch>
        </p:blipFill>
        <p:spPr>
          <a:xfrm>
            <a:off x="5116773" y="2606348"/>
            <a:ext cx="4087505" cy="1435493"/>
          </a:xfrm>
          <a:prstGeom prst="rect">
            <a:avLst/>
          </a:prstGeom>
        </p:spPr>
      </p:pic>
      <p:sp>
        <p:nvSpPr>
          <p:cNvPr id="7" name="TextBox 6">
            <a:extLst>
              <a:ext uri="{FF2B5EF4-FFF2-40B4-BE49-F238E27FC236}">
                <a16:creationId xmlns:a16="http://schemas.microsoft.com/office/drawing/2014/main" id="{76D44E85-396C-5F4F-B9D1-3D4C48825977}"/>
              </a:ext>
            </a:extLst>
          </p:cNvPr>
          <p:cNvSpPr txBox="1"/>
          <p:nvPr/>
        </p:nvSpPr>
        <p:spPr>
          <a:xfrm>
            <a:off x="14405" y="2525579"/>
            <a:ext cx="5635767" cy="4154984"/>
          </a:xfrm>
          <a:prstGeom prst="rect">
            <a:avLst/>
          </a:prstGeom>
          <a:noFill/>
        </p:spPr>
        <p:txBody>
          <a:bodyPr wrap="square" rtlCol="0">
            <a:spAutoFit/>
          </a:bodyPr>
          <a:lstStyle/>
          <a:p>
            <a:r>
              <a:rPr lang="en-GB" sz="2400" b="1" dirty="0"/>
              <a:t>However more can be done:</a:t>
            </a:r>
          </a:p>
          <a:p>
            <a:pPr marL="342900" indent="-342900">
              <a:buFont typeface="Arial"/>
              <a:buChar char="•"/>
            </a:pPr>
            <a:r>
              <a:rPr lang="en-GB" sz="2400" b="1" dirty="0" err="1"/>
              <a:t>Anodisation</a:t>
            </a:r>
            <a:r>
              <a:rPr lang="en-GB" sz="2400" dirty="0"/>
              <a:t> to produce a hard wear resistance oxide layer</a:t>
            </a:r>
          </a:p>
          <a:p>
            <a:pPr marL="342900" indent="-342900">
              <a:buFont typeface="Arial"/>
              <a:buChar char="•"/>
            </a:pPr>
            <a:endParaRPr lang="en-GB" sz="2400" dirty="0"/>
          </a:p>
          <a:p>
            <a:pPr marL="342900" indent="-342900">
              <a:buFont typeface="Arial"/>
              <a:buChar char="•"/>
            </a:pPr>
            <a:r>
              <a:rPr lang="en-GB" sz="2400" dirty="0"/>
              <a:t>Insert a </a:t>
            </a:r>
            <a:r>
              <a:rPr lang="en-GB" sz="2400" b="1" dirty="0"/>
              <a:t>wear resistant material</a:t>
            </a:r>
            <a:r>
              <a:rPr lang="en-GB" sz="2400" dirty="0"/>
              <a:t>:</a:t>
            </a:r>
          </a:p>
          <a:p>
            <a:pPr marL="914400" lvl="1" indent="-457200">
              <a:buFont typeface="Courier New"/>
              <a:buChar char="o"/>
            </a:pPr>
            <a:r>
              <a:rPr lang="en-GB" sz="2400" dirty="0"/>
              <a:t>Cast iron with high hardness and reasonable thermal expansion (</a:t>
            </a:r>
            <a:r>
              <a:rPr lang="en-GB" sz="2400" b="1" dirty="0"/>
              <a:t>problem - heavy</a:t>
            </a:r>
            <a:r>
              <a:rPr lang="en-GB" sz="2400" dirty="0"/>
              <a:t>)</a:t>
            </a:r>
          </a:p>
          <a:p>
            <a:pPr marL="914400" lvl="1" indent="-457200">
              <a:buFont typeface="Courier New"/>
              <a:buChar char="o"/>
            </a:pPr>
            <a:r>
              <a:rPr lang="en-GB" sz="2400" dirty="0"/>
              <a:t>fibres of Alumina ( Al</a:t>
            </a:r>
            <a:r>
              <a:rPr lang="en-GB" sz="2400" baseline="-25000" dirty="0"/>
              <a:t>2</a:t>
            </a:r>
            <a:r>
              <a:rPr lang="en-GB" sz="2400" dirty="0"/>
              <a:t>O</a:t>
            </a:r>
            <a:r>
              <a:rPr lang="en-GB" sz="2400" baseline="-25000" dirty="0"/>
              <a:t>3</a:t>
            </a:r>
            <a:r>
              <a:rPr lang="en-GB" sz="2400" dirty="0"/>
              <a:t>) and silica (SiO</a:t>
            </a:r>
            <a:r>
              <a:rPr lang="en-GB" sz="2400" baseline="-25000" dirty="0"/>
              <a:t>2</a:t>
            </a:r>
            <a:r>
              <a:rPr lang="en-GB" sz="2400" dirty="0"/>
              <a:t>) in a preform in which the Al alloy is squeeze cast </a:t>
            </a:r>
            <a:r>
              <a:rPr lang="en-GB" sz="2400" b="1" dirty="0"/>
              <a:t>(light)</a:t>
            </a:r>
          </a:p>
        </p:txBody>
      </p:sp>
      <p:pic>
        <p:nvPicPr>
          <p:cNvPr id="8" name="Picture 7">
            <a:extLst>
              <a:ext uri="{FF2B5EF4-FFF2-40B4-BE49-F238E27FC236}">
                <a16:creationId xmlns:a16="http://schemas.microsoft.com/office/drawing/2014/main" id="{9A3FADA6-5111-E74D-8F9A-1F86B9D1FB41}"/>
              </a:ext>
            </a:extLst>
          </p:cNvPr>
          <p:cNvPicPr>
            <a:picLocks noChangeAspect="1"/>
          </p:cNvPicPr>
          <p:nvPr/>
        </p:nvPicPr>
        <p:blipFill>
          <a:blip r:embed="rId4"/>
          <a:stretch>
            <a:fillRect/>
          </a:stretch>
        </p:blipFill>
        <p:spPr>
          <a:xfrm>
            <a:off x="5457990" y="4245721"/>
            <a:ext cx="3746288" cy="2204066"/>
          </a:xfrm>
          <a:prstGeom prst="rect">
            <a:avLst/>
          </a:prstGeom>
        </p:spPr>
      </p:pic>
    </p:spTree>
    <p:extLst>
      <p:ext uri="{BB962C8B-B14F-4D97-AF65-F5344CB8AC3E}">
        <p14:creationId xmlns:p14="http://schemas.microsoft.com/office/powerpoint/2010/main" val="4193001442"/>
      </p:ext>
    </p:extLst>
  </p:cSld>
  <p:clrMapOvr>
    <a:masterClrMapping/>
  </p:clrMapOvr>
  <mc:AlternateContent xmlns:mc="http://schemas.openxmlformats.org/markup-compatibility/2006" xmlns:p14="http://schemas.microsoft.com/office/powerpoint/2010/main">
    <mc:Choice Requires="p14">
      <p:transition spd="slow" p14:dur="2000" advTm="108826"/>
    </mc:Choice>
    <mc:Fallback xmlns="">
      <p:transition spd="slow" advTm="1088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normAutofit/>
          </a:bodyPr>
          <a:lstStyle/>
          <a:p>
            <a:r>
              <a:rPr lang="en-GB"/>
              <a:t>Advantages of Al-Si alloy for a piston</a:t>
            </a:r>
          </a:p>
        </p:txBody>
      </p:sp>
      <p:sp>
        <p:nvSpPr>
          <p:cNvPr id="3" name="Content Placeholder 2"/>
          <p:cNvSpPr>
            <a:spLocks noGrp="1"/>
          </p:cNvSpPr>
          <p:nvPr>
            <p:ph idx="1"/>
          </p:nvPr>
        </p:nvSpPr>
        <p:spPr>
          <a:xfrm>
            <a:off x="310054" y="1905617"/>
            <a:ext cx="8644759" cy="4525963"/>
          </a:xfrm>
        </p:spPr>
        <p:txBody>
          <a:bodyPr>
            <a:noAutofit/>
          </a:bodyPr>
          <a:lstStyle/>
          <a:p>
            <a:pPr marL="0" indent="0">
              <a:buNone/>
            </a:pPr>
            <a:endParaRPr lang="en-GB" sz="2400" dirty="0"/>
          </a:p>
          <a:p>
            <a:r>
              <a:rPr lang="en-GB" sz="2400" dirty="0"/>
              <a:t>Lower density Si means alloy has a lower density, helps with strength to weight.</a:t>
            </a:r>
          </a:p>
          <a:p>
            <a:r>
              <a:rPr lang="en-GB" sz="2400" dirty="0"/>
              <a:t>Si has a large solubility range in Al so potential for solid solution strengthening and precipitation hardening, improving strength and creep resistance. </a:t>
            </a:r>
          </a:p>
          <a:p>
            <a:r>
              <a:rPr lang="en-GB" sz="2400" dirty="0"/>
              <a:t>Si lower thermal expansion coefficient means the alloy a has a lower thermal expansion coefficient than Al.</a:t>
            </a:r>
          </a:p>
          <a:p>
            <a:r>
              <a:rPr lang="en-GB" sz="2400" dirty="0"/>
              <a:t>Improved hardness of alloy reduces piston wear</a:t>
            </a:r>
          </a:p>
          <a:p>
            <a:pPr marL="0" indent="0">
              <a:buNone/>
            </a:pPr>
            <a:r>
              <a:rPr lang="en-GB" sz="2400" dirty="0"/>
              <a:t>Now we need to explore the </a:t>
            </a:r>
            <a:r>
              <a:rPr lang="en-GB" sz="2400" b="1" dirty="0"/>
              <a:t>structure- properties-processing</a:t>
            </a:r>
            <a:r>
              <a:rPr lang="en-GB" sz="2400" dirty="0"/>
              <a:t> interaction…</a:t>
            </a:r>
          </a:p>
        </p:txBody>
      </p:sp>
      <p:graphicFrame>
        <p:nvGraphicFramePr>
          <p:cNvPr id="5" name="Table 4"/>
          <p:cNvGraphicFramePr>
            <a:graphicFrameLocks noGrp="1"/>
          </p:cNvGraphicFramePr>
          <p:nvPr>
            <p:extLst>
              <p:ext uri="{D42A27DB-BD31-4B8C-83A1-F6EECF244321}">
                <p14:modId xmlns:p14="http://schemas.microsoft.com/office/powerpoint/2010/main" val="3107527649"/>
              </p:ext>
            </p:extLst>
          </p:nvPr>
        </p:nvGraphicFramePr>
        <p:xfrm>
          <a:off x="189187" y="1000613"/>
          <a:ext cx="6470444" cy="1230218"/>
        </p:xfrm>
        <a:graphic>
          <a:graphicData uri="http://schemas.openxmlformats.org/drawingml/2006/table">
            <a:tbl>
              <a:tblPr firstRow="1" bandRow="1">
                <a:tableStyleId>{5C22544A-7EE6-4342-B048-85BDC9FD1C3A}</a:tableStyleId>
              </a:tblPr>
              <a:tblGrid>
                <a:gridCol w="1617611">
                  <a:extLst>
                    <a:ext uri="{9D8B030D-6E8A-4147-A177-3AD203B41FA5}">
                      <a16:colId xmlns:a16="http://schemas.microsoft.com/office/drawing/2014/main" val="20000"/>
                    </a:ext>
                  </a:extLst>
                </a:gridCol>
                <a:gridCol w="1088074">
                  <a:extLst>
                    <a:ext uri="{9D8B030D-6E8A-4147-A177-3AD203B41FA5}">
                      <a16:colId xmlns:a16="http://schemas.microsoft.com/office/drawing/2014/main" val="20001"/>
                    </a:ext>
                  </a:extLst>
                </a:gridCol>
                <a:gridCol w="1213341">
                  <a:extLst>
                    <a:ext uri="{9D8B030D-6E8A-4147-A177-3AD203B41FA5}">
                      <a16:colId xmlns:a16="http://schemas.microsoft.com/office/drawing/2014/main" val="20002"/>
                    </a:ext>
                  </a:extLst>
                </a:gridCol>
                <a:gridCol w="2551418">
                  <a:extLst>
                    <a:ext uri="{9D8B030D-6E8A-4147-A177-3AD203B41FA5}">
                      <a16:colId xmlns:a16="http://schemas.microsoft.com/office/drawing/2014/main" val="20003"/>
                    </a:ext>
                  </a:extLst>
                </a:gridCol>
              </a:tblGrid>
              <a:tr h="452700">
                <a:tc>
                  <a:txBody>
                    <a:bodyPr/>
                    <a:lstStyle/>
                    <a:p>
                      <a:r>
                        <a:rPr lang="en-GB"/>
                        <a:t>Material</a:t>
                      </a:r>
                    </a:p>
                  </a:txBody>
                  <a:tcPr/>
                </a:tc>
                <a:tc>
                  <a:txBody>
                    <a:bodyPr/>
                    <a:lstStyle/>
                    <a:p>
                      <a:r>
                        <a:rPr lang="en-GB" dirty="0" err="1"/>
                        <a:t>ρ</a:t>
                      </a:r>
                      <a:r>
                        <a:rPr lang="en-GB" dirty="0"/>
                        <a:t>/gcm</a:t>
                      </a:r>
                      <a:r>
                        <a:rPr lang="en-GB" baseline="30000" dirty="0"/>
                        <a:t>-3</a:t>
                      </a:r>
                      <a:endParaRPr lang="en-GB" dirty="0"/>
                    </a:p>
                  </a:txBody>
                  <a:tcPr/>
                </a:tc>
                <a:tc>
                  <a:txBody>
                    <a:bodyPr/>
                    <a:lstStyle/>
                    <a:p>
                      <a:r>
                        <a:rPr lang="en-GB"/>
                        <a:t>α/K</a:t>
                      </a:r>
                      <a:r>
                        <a:rPr lang="en-GB" baseline="30000"/>
                        <a:t>-1</a:t>
                      </a:r>
                      <a:endParaRPr lang="en-GB"/>
                    </a:p>
                  </a:txBody>
                  <a:tcPr/>
                </a:tc>
                <a:tc>
                  <a:txBody>
                    <a:bodyPr/>
                    <a:lstStyle/>
                    <a:p>
                      <a:r>
                        <a:rPr lang="en-GB"/>
                        <a:t>Vickers Hardness </a:t>
                      </a:r>
                      <a:r>
                        <a:rPr lang="en-GB" err="1"/>
                        <a:t>Hv</a:t>
                      </a:r>
                      <a:endParaRPr lang="en-GB"/>
                    </a:p>
                  </a:txBody>
                  <a:tcPr/>
                </a:tc>
                <a:extLst>
                  <a:ext uri="{0D108BD9-81ED-4DB2-BD59-A6C34878D82A}">
                    <a16:rowId xmlns:a16="http://schemas.microsoft.com/office/drawing/2014/main" val="10000"/>
                  </a:ext>
                </a:extLst>
              </a:tr>
              <a:tr h="388759">
                <a:tc>
                  <a:txBody>
                    <a:bodyPr/>
                    <a:lstStyle/>
                    <a:p>
                      <a:r>
                        <a:rPr lang="en-GB"/>
                        <a:t>Aluminium</a:t>
                      </a:r>
                    </a:p>
                  </a:txBody>
                  <a:tcPr/>
                </a:tc>
                <a:tc>
                  <a:txBody>
                    <a:bodyPr/>
                    <a:lstStyle/>
                    <a:p>
                      <a:r>
                        <a:rPr lang="en-GB"/>
                        <a:t>2.67</a:t>
                      </a:r>
                    </a:p>
                  </a:txBody>
                  <a:tcPr/>
                </a:tc>
                <a:tc>
                  <a:txBody>
                    <a:bodyPr/>
                    <a:lstStyle/>
                    <a:p>
                      <a:r>
                        <a:rPr lang="en-GB"/>
                        <a:t>23.5 x 10</a:t>
                      </a:r>
                      <a:r>
                        <a:rPr lang="en-GB" baseline="30000"/>
                        <a:t>-6</a:t>
                      </a:r>
                      <a:endParaRPr lang="en-GB"/>
                    </a:p>
                  </a:txBody>
                  <a:tcPr/>
                </a:tc>
                <a:tc>
                  <a:txBody>
                    <a:bodyPr/>
                    <a:lstStyle/>
                    <a:p>
                      <a:r>
                        <a:rPr lang="en-GB"/>
                        <a:t>870-1350</a:t>
                      </a:r>
                    </a:p>
                  </a:txBody>
                  <a:tcPr/>
                </a:tc>
                <a:extLst>
                  <a:ext uri="{0D108BD9-81ED-4DB2-BD59-A6C34878D82A}">
                    <a16:rowId xmlns:a16="http://schemas.microsoft.com/office/drawing/2014/main" val="10001"/>
                  </a:ext>
                </a:extLst>
              </a:tr>
              <a:tr h="388759">
                <a:tc>
                  <a:txBody>
                    <a:bodyPr/>
                    <a:lstStyle/>
                    <a:p>
                      <a:r>
                        <a:rPr lang="en-GB"/>
                        <a:t>Silicon</a:t>
                      </a:r>
                    </a:p>
                  </a:txBody>
                  <a:tcPr/>
                </a:tc>
                <a:tc>
                  <a:txBody>
                    <a:bodyPr/>
                    <a:lstStyle/>
                    <a:p>
                      <a:r>
                        <a:rPr lang="en-GB"/>
                        <a:t>2.33</a:t>
                      </a:r>
                    </a:p>
                  </a:txBody>
                  <a:tcPr/>
                </a:tc>
                <a:tc>
                  <a:txBody>
                    <a:bodyPr/>
                    <a:lstStyle/>
                    <a:p>
                      <a:r>
                        <a:rPr lang="en-GB"/>
                        <a:t>9.6 x 10</a:t>
                      </a:r>
                      <a:r>
                        <a:rPr lang="en-GB" baseline="30000"/>
                        <a:t>-6</a:t>
                      </a:r>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170</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F71EA363-3AA4-554B-864A-16EC408230E4}" type="slidenum">
              <a:rPr lang="en-GB" smtClean="0"/>
              <a:pPr/>
              <a:t>3</a:t>
            </a:fld>
            <a:endParaRPr lang="en-GB"/>
          </a:p>
        </p:txBody>
      </p:sp>
    </p:spTree>
    <p:extLst>
      <p:ext uri="{BB962C8B-B14F-4D97-AF65-F5344CB8AC3E}">
        <p14:creationId xmlns:p14="http://schemas.microsoft.com/office/powerpoint/2010/main" val="3292045030"/>
      </p:ext>
    </p:extLst>
  </p:cSld>
  <p:clrMapOvr>
    <a:masterClrMapping/>
  </p:clrMapOvr>
  <mc:AlternateContent xmlns:mc="http://schemas.openxmlformats.org/markup-compatibility/2006" xmlns:p14="http://schemas.microsoft.com/office/powerpoint/2010/main">
    <mc:Choice Requires="p14">
      <p:transition spd="slow" p14:dur="2000" advTm="41491"/>
    </mc:Choice>
    <mc:Fallback xmlns="">
      <p:transition spd="slow" advTm="4149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sp>
        <p:nvSpPr>
          <p:cNvPr id="3" name="Content Placeholder 2"/>
          <p:cNvSpPr>
            <a:spLocks noGrp="1"/>
          </p:cNvSpPr>
          <p:nvPr>
            <p:ph idx="1"/>
          </p:nvPr>
        </p:nvSpPr>
        <p:spPr/>
        <p:txBody>
          <a:bodyPr>
            <a:normAutofit/>
          </a:bodyPr>
          <a:lstStyle/>
          <a:p>
            <a:pPr marL="0" indent="0">
              <a:buNone/>
            </a:pPr>
            <a:r>
              <a:rPr lang="en-GB" sz="2400" err="1">
                <a:latin typeface="Times New Roman"/>
                <a:cs typeface="Times New Roman"/>
              </a:rPr>
              <a:t>Micrsotructure</a:t>
            </a:r>
            <a:endParaRPr lang="en-GB" sz="2400"/>
          </a:p>
        </p:txBody>
      </p:sp>
      <p:pic>
        <p:nvPicPr>
          <p:cNvPr id="4" name="Picture 3" descr="Screen Shot 2014-09-19 at 17.44.3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1135063"/>
            <a:ext cx="8788400" cy="4991100"/>
          </a:xfrm>
          <a:prstGeom prst="rect">
            <a:avLst/>
          </a:prstGeom>
        </p:spPr>
      </p:pic>
      <p:sp>
        <p:nvSpPr>
          <p:cNvPr id="5" name="TextBox 4"/>
          <p:cNvSpPr txBox="1"/>
          <p:nvPr/>
        </p:nvSpPr>
        <p:spPr>
          <a:xfrm>
            <a:off x="1481738" y="6126163"/>
            <a:ext cx="5344841" cy="400110"/>
          </a:xfrm>
          <a:prstGeom prst="rect">
            <a:avLst/>
          </a:prstGeom>
          <a:noFill/>
        </p:spPr>
        <p:txBody>
          <a:bodyPr wrap="square" rtlCol="0">
            <a:spAutoFit/>
          </a:bodyPr>
          <a:lstStyle/>
          <a:p>
            <a:r>
              <a:rPr lang="en-GB" sz="2000" dirty="0"/>
              <a:t>Al-Si alloys easily cast</a:t>
            </a:r>
          </a:p>
        </p:txBody>
      </p:sp>
      <p:sp>
        <p:nvSpPr>
          <p:cNvPr id="6" name="Slide Number Placeholder 5"/>
          <p:cNvSpPr>
            <a:spLocks noGrp="1"/>
          </p:cNvSpPr>
          <p:nvPr>
            <p:ph type="sldNum" sz="quarter" idx="12"/>
          </p:nvPr>
        </p:nvSpPr>
        <p:spPr/>
        <p:txBody>
          <a:bodyPr/>
          <a:lstStyle/>
          <a:p>
            <a:fld id="{F71EA363-3AA4-554B-864A-16EC408230E4}" type="slidenum">
              <a:rPr lang="en-GB" smtClean="0"/>
              <a:pPr/>
              <a:t>4</a:t>
            </a:fld>
            <a:endParaRPr lang="en-GB"/>
          </a:p>
        </p:txBody>
      </p:sp>
    </p:spTree>
    <p:extLst>
      <p:ext uri="{BB962C8B-B14F-4D97-AF65-F5344CB8AC3E}">
        <p14:creationId xmlns:p14="http://schemas.microsoft.com/office/powerpoint/2010/main" val="245777575"/>
      </p:ext>
    </p:extLst>
  </p:cSld>
  <p:clrMapOvr>
    <a:masterClrMapping/>
  </p:clrMapOvr>
  <mc:AlternateContent xmlns:mc="http://schemas.openxmlformats.org/markup-compatibility/2006" xmlns:p14="http://schemas.microsoft.com/office/powerpoint/2010/main">
    <mc:Choice Requires="p14">
      <p:transition spd="slow" p14:dur="2000" advTm="344272"/>
    </mc:Choice>
    <mc:Fallback xmlns="">
      <p:transition spd="slow" advTm="34427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pic>
        <p:nvPicPr>
          <p:cNvPr id="6" name="Picture 5" descr="Screen Shot 2014-09-19 at 17.45.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75" y="1188420"/>
            <a:ext cx="7431777" cy="5234820"/>
          </a:xfrm>
          <a:prstGeom prst="rect">
            <a:avLst/>
          </a:prstGeom>
        </p:spPr>
      </p:pic>
      <p:sp>
        <p:nvSpPr>
          <p:cNvPr id="3" name="Slide Number Placeholder 2"/>
          <p:cNvSpPr>
            <a:spLocks noGrp="1"/>
          </p:cNvSpPr>
          <p:nvPr>
            <p:ph type="sldNum" sz="quarter" idx="12"/>
          </p:nvPr>
        </p:nvSpPr>
        <p:spPr/>
        <p:txBody>
          <a:bodyPr/>
          <a:lstStyle/>
          <a:p>
            <a:fld id="{F71EA363-3AA4-554B-864A-16EC408230E4}" type="slidenum">
              <a:rPr lang="en-GB" smtClean="0"/>
              <a:pPr/>
              <a:t>5</a:t>
            </a:fld>
            <a:endParaRPr lang="en-GB"/>
          </a:p>
        </p:txBody>
      </p:sp>
      <p:sp>
        <p:nvSpPr>
          <p:cNvPr id="5" name="TextBox 4"/>
          <p:cNvSpPr txBox="1"/>
          <p:nvPr/>
        </p:nvSpPr>
        <p:spPr>
          <a:xfrm>
            <a:off x="7553441" y="5666852"/>
            <a:ext cx="1488959" cy="369332"/>
          </a:xfrm>
          <a:prstGeom prst="rect">
            <a:avLst/>
          </a:prstGeom>
          <a:noFill/>
        </p:spPr>
        <p:txBody>
          <a:bodyPr wrap="none" rtlCol="0">
            <a:spAutoFit/>
          </a:bodyPr>
          <a:lstStyle/>
          <a:p>
            <a:r>
              <a:rPr lang="en-GB" dirty="0">
                <a:hlinkClick r:id="rId4"/>
              </a:rPr>
              <a:t>CASTING LINK</a:t>
            </a:r>
            <a:endParaRPr lang="en-GB" dirty="0"/>
          </a:p>
        </p:txBody>
      </p:sp>
    </p:spTree>
    <p:extLst>
      <p:ext uri="{BB962C8B-B14F-4D97-AF65-F5344CB8AC3E}">
        <p14:creationId xmlns:p14="http://schemas.microsoft.com/office/powerpoint/2010/main" val="1458816360"/>
      </p:ext>
    </p:extLst>
  </p:cSld>
  <p:clrMapOvr>
    <a:masterClrMapping/>
  </p:clrMapOvr>
  <mc:AlternateContent xmlns:mc="http://schemas.openxmlformats.org/markup-compatibility/2006" xmlns:p14="http://schemas.microsoft.com/office/powerpoint/2010/main">
    <mc:Choice Requires="p14">
      <p:transition spd="slow" p14:dur="2000" advTm="90797"/>
    </mc:Choice>
    <mc:Fallback xmlns="">
      <p:transition spd="slow" advTm="9079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pic>
        <p:nvPicPr>
          <p:cNvPr id="3" name="Picture 2" descr="Screen Shot 2014-09-20 at 16.30.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94" y="3820813"/>
            <a:ext cx="8484715" cy="1017458"/>
          </a:xfrm>
          <a:prstGeom prst="rect">
            <a:avLst/>
          </a:prstGeom>
        </p:spPr>
      </p:pic>
      <p:sp>
        <p:nvSpPr>
          <p:cNvPr id="4" name="TextBox 3"/>
          <p:cNvSpPr txBox="1"/>
          <p:nvPr/>
        </p:nvSpPr>
        <p:spPr>
          <a:xfrm>
            <a:off x="440994" y="4906151"/>
            <a:ext cx="8308317" cy="2308324"/>
          </a:xfrm>
          <a:prstGeom prst="rect">
            <a:avLst/>
          </a:prstGeom>
          <a:noFill/>
        </p:spPr>
        <p:txBody>
          <a:bodyPr wrap="square" rtlCol="0">
            <a:spAutoFit/>
          </a:bodyPr>
          <a:lstStyle/>
          <a:p>
            <a:r>
              <a:rPr lang="en-GB" sz="2400"/>
              <a:t>Two typical Al-Si alloys used for pistons with 12 and 19 </a:t>
            </a:r>
            <a:r>
              <a:rPr lang="en-GB" sz="2400" err="1"/>
              <a:t>wt</a:t>
            </a:r>
            <a:r>
              <a:rPr lang="en-GB" sz="2400"/>
              <a:t>%  Si </a:t>
            </a:r>
          </a:p>
          <a:p>
            <a:pPr marL="285750" indent="-285750">
              <a:buFont typeface="Arial"/>
              <a:buChar char="•"/>
            </a:pPr>
            <a:r>
              <a:rPr lang="en-GB" sz="2400"/>
              <a:t>Why 12 and 19 </a:t>
            </a:r>
            <a:r>
              <a:rPr lang="en-GB" sz="2400" err="1"/>
              <a:t>wt</a:t>
            </a:r>
            <a:r>
              <a:rPr lang="en-GB" sz="2400"/>
              <a:t>% Si?</a:t>
            </a:r>
          </a:p>
          <a:p>
            <a:pPr marL="285750" indent="-285750">
              <a:buFont typeface="Arial"/>
              <a:buChar char="•"/>
            </a:pPr>
            <a:r>
              <a:rPr lang="en-GB" sz="2400"/>
              <a:t>The role of the additions, Cu, Mg and Ni?</a:t>
            </a:r>
          </a:p>
          <a:p>
            <a:pPr marL="285750" indent="-285750">
              <a:buFont typeface="Arial"/>
              <a:buChar char="•"/>
            </a:pPr>
            <a:r>
              <a:rPr lang="en-GB" sz="2400"/>
              <a:t>Other additions e.g. P, </a:t>
            </a:r>
            <a:r>
              <a:rPr lang="en-GB" sz="2400" err="1"/>
              <a:t>Sr</a:t>
            </a:r>
            <a:r>
              <a:rPr lang="en-GB" sz="2400"/>
              <a:t>, Na ?</a:t>
            </a:r>
          </a:p>
          <a:p>
            <a:pPr marL="285750" indent="-285750">
              <a:buFont typeface="Arial"/>
              <a:buChar char="•"/>
            </a:pPr>
            <a:r>
              <a:rPr lang="en-GB" sz="2400"/>
              <a:t>Can we use Age Hardening?</a:t>
            </a:r>
          </a:p>
          <a:p>
            <a:pPr marL="285750" indent="-285750">
              <a:buFont typeface="Arial"/>
              <a:buChar char="•"/>
            </a:pPr>
            <a:endParaRPr lang="en-GB" sz="2400"/>
          </a:p>
        </p:txBody>
      </p:sp>
      <p:pic>
        <p:nvPicPr>
          <p:cNvPr id="5" name="Picture 4" descr="Screen Shot 2014-09-21 at 16.42.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342" y="850442"/>
            <a:ext cx="6332666" cy="2853033"/>
          </a:xfrm>
          <a:prstGeom prst="rect">
            <a:avLst/>
          </a:prstGeom>
        </p:spPr>
      </p:pic>
      <p:sp>
        <p:nvSpPr>
          <p:cNvPr id="6" name="Slide Number Placeholder 5"/>
          <p:cNvSpPr>
            <a:spLocks noGrp="1"/>
          </p:cNvSpPr>
          <p:nvPr>
            <p:ph type="sldNum" sz="quarter" idx="12"/>
          </p:nvPr>
        </p:nvSpPr>
        <p:spPr/>
        <p:txBody>
          <a:bodyPr/>
          <a:lstStyle/>
          <a:p>
            <a:fld id="{F71EA363-3AA4-554B-864A-16EC408230E4}" type="slidenum">
              <a:rPr lang="en-GB" smtClean="0"/>
              <a:pPr/>
              <a:t>6</a:t>
            </a:fld>
            <a:endParaRPr lang="en-GB"/>
          </a:p>
        </p:txBody>
      </p:sp>
    </p:spTree>
    <p:extLst>
      <p:ext uri="{BB962C8B-B14F-4D97-AF65-F5344CB8AC3E}">
        <p14:creationId xmlns:p14="http://schemas.microsoft.com/office/powerpoint/2010/main" val="572373236"/>
      </p:ext>
    </p:extLst>
  </p:cSld>
  <p:clrMapOvr>
    <a:masterClrMapping/>
  </p:clrMapOvr>
  <mc:AlternateContent xmlns:mc="http://schemas.openxmlformats.org/markup-compatibility/2006" xmlns:p14="http://schemas.microsoft.com/office/powerpoint/2010/main">
    <mc:Choice Requires="p14">
      <p:transition spd="slow" p14:dur="2000" advTm="76241"/>
    </mc:Choice>
    <mc:Fallback xmlns="">
      <p:transition spd="slow" advTm="7624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pic>
        <p:nvPicPr>
          <p:cNvPr id="3" name="Picture 2" descr="Screen Shot 2014-09-21 at 16.22.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110" y="1114515"/>
            <a:ext cx="4101160" cy="2837104"/>
          </a:xfrm>
          <a:prstGeom prst="rect">
            <a:avLst/>
          </a:prstGeom>
        </p:spPr>
      </p:pic>
      <p:pic>
        <p:nvPicPr>
          <p:cNvPr id="4" name="Picture 3" descr="Screen Shot 2014-09-21 at 16.23.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5091" y="1114515"/>
            <a:ext cx="3763878" cy="3000032"/>
          </a:xfrm>
          <a:prstGeom prst="rect">
            <a:avLst/>
          </a:prstGeom>
        </p:spPr>
      </p:pic>
      <p:sp>
        <p:nvSpPr>
          <p:cNvPr id="5" name="TextBox 4"/>
          <p:cNvSpPr txBox="1"/>
          <p:nvPr/>
        </p:nvSpPr>
        <p:spPr>
          <a:xfrm>
            <a:off x="224760" y="4035325"/>
            <a:ext cx="7269118" cy="3416320"/>
          </a:xfrm>
          <a:prstGeom prst="rect">
            <a:avLst/>
          </a:prstGeom>
          <a:noFill/>
        </p:spPr>
        <p:txBody>
          <a:bodyPr wrap="square" rtlCol="0">
            <a:spAutoFit/>
          </a:bodyPr>
          <a:lstStyle/>
          <a:p>
            <a:r>
              <a:rPr lang="en-GB" sz="2400" dirty="0"/>
              <a:t>With 12wt% Si – close to eutectic composition so get eutectic Si ( grey areas) formed in between the eutectic α (Al rich phase – white areas) ). </a:t>
            </a:r>
          </a:p>
          <a:p>
            <a:r>
              <a:rPr lang="en-GB" sz="2400" dirty="0"/>
              <a:t>It can be melted at low temperature, therefore easily castable</a:t>
            </a:r>
          </a:p>
          <a:p>
            <a:r>
              <a:rPr lang="en-GB" sz="2400" dirty="0"/>
              <a:t>( Note the black areas are Al</a:t>
            </a:r>
            <a:r>
              <a:rPr lang="en-GB" sz="2400" baseline="-25000" dirty="0"/>
              <a:t>2</a:t>
            </a:r>
            <a:r>
              <a:rPr lang="en-GB" sz="2400" dirty="0"/>
              <a:t>Cu from the Cu in the alloy…more on that later)</a:t>
            </a:r>
          </a:p>
          <a:p>
            <a:endParaRPr lang="en-GB" sz="2400" dirty="0"/>
          </a:p>
          <a:p>
            <a:endParaRPr lang="en-GB" sz="2400" dirty="0"/>
          </a:p>
        </p:txBody>
      </p:sp>
      <p:sp>
        <p:nvSpPr>
          <p:cNvPr id="6" name="Slide Number Placeholder 5"/>
          <p:cNvSpPr>
            <a:spLocks noGrp="1"/>
          </p:cNvSpPr>
          <p:nvPr>
            <p:ph type="sldNum" sz="quarter" idx="12"/>
          </p:nvPr>
        </p:nvSpPr>
        <p:spPr/>
        <p:txBody>
          <a:bodyPr/>
          <a:lstStyle/>
          <a:p>
            <a:fld id="{F71EA363-3AA4-554B-864A-16EC408230E4}" type="slidenum">
              <a:rPr lang="en-GB" smtClean="0"/>
              <a:pPr/>
              <a:t>7</a:t>
            </a:fld>
            <a:endParaRPr lang="en-GB"/>
          </a:p>
        </p:txBody>
      </p:sp>
    </p:spTree>
    <p:extLst>
      <p:ext uri="{BB962C8B-B14F-4D97-AF65-F5344CB8AC3E}">
        <p14:creationId xmlns:p14="http://schemas.microsoft.com/office/powerpoint/2010/main" val="572373236"/>
      </p:ext>
    </p:extLst>
  </p:cSld>
  <p:clrMapOvr>
    <a:masterClrMapping/>
  </p:clrMapOvr>
  <mc:AlternateContent xmlns:mc="http://schemas.openxmlformats.org/markup-compatibility/2006" xmlns:p14="http://schemas.microsoft.com/office/powerpoint/2010/main">
    <mc:Choice Requires="p14">
      <p:transition spd="slow" p14:dur="2000" advTm="110000"/>
    </mc:Choice>
    <mc:Fallback xmlns="">
      <p:transition spd="slow" advTm="1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sp>
        <p:nvSpPr>
          <p:cNvPr id="5" name="TextBox 4"/>
          <p:cNvSpPr txBox="1"/>
          <p:nvPr/>
        </p:nvSpPr>
        <p:spPr>
          <a:xfrm>
            <a:off x="517407" y="4303371"/>
            <a:ext cx="7751704" cy="2554545"/>
          </a:xfrm>
          <a:prstGeom prst="rect">
            <a:avLst/>
          </a:prstGeom>
          <a:noFill/>
        </p:spPr>
        <p:txBody>
          <a:bodyPr wrap="square" rtlCol="0">
            <a:spAutoFit/>
          </a:bodyPr>
          <a:lstStyle/>
          <a:p>
            <a:r>
              <a:rPr lang="en-GB" sz="2000"/>
              <a:t>With 19wt% Si – then alloy has even lower density improving strength to weight ratio. Also the </a:t>
            </a:r>
            <a:r>
              <a:rPr lang="en-GB" sz="2000" b="1"/>
              <a:t>primary silicon </a:t>
            </a:r>
            <a:r>
              <a:rPr lang="en-GB" sz="2000"/>
              <a:t>that forms helps strength the alloy and improve its hardness. Ideal for the piston grooves for the rings….but it becomes susceptible to brittle failure…so..</a:t>
            </a:r>
          </a:p>
          <a:p>
            <a:endParaRPr lang="en-GB" sz="2000"/>
          </a:p>
          <a:p>
            <a:r>
              <a:rPr lang="en-GB" sz="2000"/>
              <a:t>The strength and the fracture toughness is improved by reducing the  grain of primary Si formed thus need to encourage nucleation of the primary silicon. To do this small amounts of P are added into the melt</a:t>
            </a:r>
          </a:p>
        </p:txBody>
      </p:sp>
      <p:pic>
        <p:nvPicPr>
          <p:cNvPr id="6" name="Picture 5" descr="Screen Shot 2014-09-21 at 16.30.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70" y="997654"/>
            <a:ext cx="4271095" cy="3248294"/>
          </a:xfrm>
          <a:prstGeom prst="rect">
            <a:avLst/>
          </a:prstGeom>
        </p:spPr>
      </p:pic>
      <p:pic>
        <p:nvPicPr>
          <p:cNvPr id="7" name="Picture 6" descr="Screen Shot 2014-09-21 at 16.31.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864" y="997654"/>
            <a:ext cx="4244206" cy="3248294"/>
          </a:xfrm>
          <a:prstGeom prst="rect">
            <a:avLst/>
          </a:prstGeom>
        </p:spPr>
      </p:pic>
      <p:sp>
        <p:nvSpPr>
          <p:cNvPr id="8" name="TextBox 7"/>
          <p:cNvSpPr txBox="1"/>
          <p:nvPr/>
        </p:nvSpPr>
        <p:spPr>
          <a:xfrm>
            <a:off x="1199502" y="3951619"/>
            <a:ext cx="7338132" cy="369332"/>
          </a:xfrm>
          <a:prstGeom prst="rect">
            <a:avLst/>
          </a:prstGeom>
          <a:noFill/>
        </p:spPr>
        <p:txBody>
          <a:bodyPr wrap="square" rtlCol="0">
            <a:spAutoFit/>
          </a:bodyPr>
          <a:lstStyle/>
          <a:p>
            <a:r>
              <a:rPr lang="en-GB"/>
              <a:t>Al-19wt%Si alloy without P				Al-19wt%Siwith P</a:t>
            </a:r>
          </a:p>
        </p:txBody>
      </p:sp>
      <p:cxnSp>
        <p:nvCxnSpPr>
          <p:cNvPr id="10" name="Straight Arrow Connector 9"/>
          <p:cNvCxnSpPr/>
          <p:nvPr/>
        </p:nvCxnSpPr>
        <p:spPr>
          <a:xfrm flipH="1" flipV="1">
            <a:off x="2389481" y="2605853"/>
            <a:ext cx="1000105" cy="2076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4393259" y="3433704"/>
            <a:ext cx="733778" cy="1248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F71EA363-3AA4-554B-864A-16EC408230E4}" type="slidenum">
              <a:rPr lang="en-GB" smtClean="0"/>
              <a:pPr/>
              <a:t>8</a:t>
            </a:fld>
            <a:endParaRPr lang="en-GB"/>
          </a:p>
        </p:txBody>
      </p:sp>
    </p:spTree>
    <p:extLst>
      <p:ext uri="{BB962C8B-B14F-4D97-AF65-F5344CB8AC3E}">
        <p14:creationId xmlns:p14="http://schemas.microsoft.com/office/powerpoint/2010/main" val="373379504"/>
      </p:ext>
    </p:extLst>
  </p:cSld>
  <p:clrMapOvr>
    <a:masterClrMapping/>
  </p:clrMapOvr>
  <mc:AlternateContent xmlns:mc="http://schemas.openxmlformats.org/markup-compatibility/2006" xmlns:p14="http://schemas.microsoft.com/office/powerpoint/2010/main">
    <mc:Choice Requires="p14">
      <p:transition spd="slow" p14:dur="2000" advTm="65003"/>
    </mc:Choice>
    <mc:Fallback xmlns="">
      <p:transition spd="slow" advTm="6500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33"/>
            <a:ext cx="9144000" cy="824775"/>
          </a:xfrm>
        </p:spPr>
        <p:txBody>
          <a:bodyPr/>
          <a:lstStyle/>
          <a:p>
            <a:r>
              <a:rPr lang="en-GB"/>
              <a:t>Structure - Properties - Processing</a:t>
            </a:r>
          </a:p>
        </p:txBody>
      </p:sp>
      <p:pic>
        <p:nvPicPr>
          <p:cNvPr id="3" name="Picture 2" descr="Screen Shot 2014-09-21 at 16.46.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75" y="1315408"/>
            <a:ext cx="6223692" cy="3394741"/>
          </a:xfrm>
          <a:prstGeom prst="rect">
            <a:avLst/>
          </a:prstGeom>
        </p:spPr>
      </p:pic>
      <p:sp>
        <p:nvSpPr>
          <p:cNvPr id="4" name="TextBox 3"/>
          <p:cNvSpPr txBox="1"/>
          <p:nvPr/>
        </p:nvSpPr>
        <p:spPr>
          <a:xfrm>
            <a:off x="972975" y="4844503"/>
            <a:ext cx="6898591" cy="1938992"/>
          </a:xfrm>
          <a:prstGeom prst="rect">
            <a:avLst/>
          </a:prstGeom>
          <a:noFill/>
        </p:spPr>
        <p:txBody>
          <a:bodyPr wrap="square" rtlCol="0">
            <a:spAutoFit/>
          </a:bodyPr>
          <a:lstStyle/>
          <a:p>
            <a:r>
              <a:rPr lang="en-GB" sz="2400"/>
              <a:t>Note only small amounts of P are required</a:t>
            </a:r>
          </a:p>
          <a:p>
            <a:endParaRPr lang="en-GB" sz="2400"/>
          </a:p>
          <a:p>
            <a:r>
              <a:rPr lang="en-GB" sz="2400"/>
              <a:t>ALSO Strontium or Sodium is added to produce a rod like eutectic structure rather than a plate like structure improving fracture toughness more</a:t>
            </a:r>
          </a:p>
        </p:txBody>
      </p:sp>
      <p:sp>
        <p:nvSpPr>
          <p:cNvPr id="5" name="Slide Number Placeholder 4"/>
          <p:cNvSpPr>
            <a:spLocks noGrp="1"/>
          </p:cNvSpPr>
          <p:nvPr>
            <p:ph type="sldNum" sz="quarter" idx="12"/>
          </p:nvPr>
        </p:nvSpPr>
        <p:spPr/>
        <p:txBody>
          <a:bodyPr/>
          <a:lstStyle/>
          <a:p>
            <a:fld id="{F71EA363-3AA4-554B-864A-16EC408230E4}" type="slidenum">
              <a:rPr lang="en-GB" smtClean="0"/>
              <a:pPr/>
              <a:t>9</a:t>
            </a:fld>
            <a:endParaRPr lang="en-GB"/>
          </a:p>
        </p:txBody>
      </p:sp>
    </p:spTree>
    <p:extLst>
      <p:ext uri="{BB962C8B-B14F-4D97-AF65-F5344CB8AC3E}">
        <p14:creationId xmlns:p14="http://schemas.microsoft.com/office/powerpoint/2010/main" val="572373236"/>
      </p:ext>
    </p:extLst>
  </p:cSld>
  <p:clrMapOvr>
    <a:masterClrMapping/>
  </p:clrMapOvr>
  <mc:AlternateContent xmlns:mc="http://schemas.openxmlformats.org/markup-compatibility/2006" xmlns:p14="http://schemas.microsoft.com/office/powerpoint/2010/main">
    <mc:Choice Requires="p14">
      <p:transition spd="slow" p14:dur="2000" advTm="94416"/>
    </mc:Choice>
    <mc:Fallback xmlns="">
      <p:transition spd="slow" advTm="9441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5.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26dade36-14ca-4890-8dfe-98e90156b7de" xsi:nil="true"/>
    <UniqueSourceRef xmlns="26dade36-14ca-4890-8dfe-98e90156b7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EA13023E75B94FB4E236E5EF4ED356" ma:contentTypeVersion="15" ma:contentTypeDescription="Create a new document." ma:contentTypeScope="" ma:versionID="9468d34ce6a601bd4242439d7d1cec71">
  <xsd:schema xmlns:xsd="http://www.w3.org/2001/XMLSchema" xmlns:xs="http://www.w3.org/2001/XMLSchema" xmlns:p="http://schemas.microsoft.com/office/2006/metadata/properties" xmlns:ns3="26dade36-14ca-4890-8dfe-98e90156b7de" xmlns:ns4="1cfe8061-82c7-4184-9117-9f627f073f1f" targetNamespace="http://schemas.microsoft.com/office/2006/metadata/properties" ma:root="true" ma:fieldsID="1804a5388de2d326e37263d7b3e0efee" ns3:_="" ns4:_="">
    <xsd:import namespace="26dade36-14ca-4890-8dfe-98e90156b7de"/>
    <xsd:import namespace="1cfe8061-82c7-4184-9117-9f627f073f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4:SharedWithUsers" minOccurs="0"/>
                <xsd:element ref="ns4:SharedWithDetails" minOccurs="0"/>
                <xsd:element ref="ns4:SharingHintHash" minOccurs="0"/>
                <xsd:element ref="ns3:UniqueSourceRef" minOccurs="0"/>
                <xsd:element ref="ns3:File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ade36-14ca-4890-8dfe-98e90156b7d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UniqueSourceRef" ma:index="16" nillable="true" ma:displayName="UniqueSourceRef" ma:internalName="UniqueSourceRef">
      <xsd:simpleType>
        <xsd:restriction base="dms:Note">
          <xsd:maxLength value="255"/>
        </xsd:restriction>
      </xsd:simpleType>
    </xsd:element>
    <xsd:element name="FileHash" ma:index="17" nillable="true" ma:displayName="FileHash" ma:internalName="FileHash">
      <xsd:simpleType>
        <xsd:restriction base="dms:Note">
          <xsd:maxLength value="255"/>
        </xsd:restrictio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fe8061-82c7-4184-9117-9f627f073f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95AE2B-DCF4-4DB4-B8D9-82F9B55500F9}">
  <ds:schemaRefs>
    <ds:schemaRef ds:uri="http://schemas.microsoft.com/sharepoint/v3/contenttype/forms"/>
  </ds:schemaRefs>
</ds:datastoreItem>
</file>

<file path=customXml/itemProps2.xml><?xml version="1.0" encoding="utf-8"?>
<ds:datastoreItem xmlns:ds="http://schemas.openxmlformats.org/officeDocument/2006/customXml" ds:itemID="{43D89812-D699-4281-9CD0-1862D92C88D8}">
  <ds:schemaRefs>
    <ds:schemaRef ds:uri="http://schemas.openxmlformats.org/package/2006/metadata/core-properties"/>
    <ds:schemaRef ds:uri="http://purl.org/dc/dcmitype/"/>
    <ds:schemaRef ds:uri="http://purl.org/dc/elements/1.1/"/>
    <ds:schemaRef ds:uri="26dade36-14ca-4890-8dfe-98e90156b7de"/>
    <ds:schemaRef ds:uri="http://schemas.microsoft.com/office/2006/documentManagement/types"/>
    <ds:schemaRef ds:uri="http://purl.org/dc/terms/"/>
    <ds:schemaRef ds:uri="http://schemas.microsoft.com/office/infopath/2007/PartnerControls"/>
    <ds:schemaRef ds:uri="http://www.w3.org/XML/1998/namespace"/>
    <ds:schemaRef ds:uri="1cfe8061-82c7-4184-9117-9f627f073f1f"/>
    <ds:schemaRef ds:uri="http://schemas.microsoft.com/office/2006/metadata/properties"/>
  </ds:schemaRefs>
</ds:datastoreItem>
</file>

<file path=customXml/itemProps3.xml><?xml version="1.0" encoding="utf-8"?>
<ds:datastoreItem xmlns:ds="http://schemas.openxmlformats.org/officeDocument/2006/customXml" ds:itemID="{87FFA1C9-411A-49E9-A3A6-21E1D3F73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ade36-14ca-4890-8dfe-98e90156b7de"/>
    <ds:schemaRef ds:uri="1cfe8061-82c7-4184-9117-9f627f073f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1911</Words>
  <Application>Microsoft Macintosh PowerPoint</Application>
  <PresentationFormat>On-screen Show (4:3)</PresentationFormat>
  <Paragraphs>212</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Times New Roman</vt:lpstr>
      <vt:lpstr>1_Office Theme</vt:lpstr>
      <vt:lpstr>BLOCK L: Designing with Light Alloys</vt:lpstr>
      <vt:lpstr>Structure – Properties - Processing</vt:lpstr>
      <vt:lpstr>Advantages of Al-Si alloy for a piston</vt:lpstr>
      <vt:lpstr>Structure - Properties - Processing</vt:lpstr>
      <vt:lpstr>Structure - Properties - Processing</vt:lpstr>
      <vt:lpstr>Structure - Properties - Processing</vt:lpstr>
      <vt:lpstr>Structure - Properties - Processing</vt:lpstr>
      <vt:lpstr>Structure - Properties - Processing</vt:lpstr>
      <vt:lpstr>Structure - Properties - Processing</vt:lpstr>
      <vt:lpstr>Age Hardening - Al alloy systems are suitable</vt:lpstr>
      <vt:lpstr>PowerPoint Presentation</vt:lpstr>
      <vt:lpstr>PowerPoint Presentation</vt:lpstr>
      <vt:lpstr>Coherency and incoherency </vt:lpstr>
      <vt:lpstr>Structure - Properties - Processing</vt:lpstr>
      <vt:lpstr>Structure - Properties - Processing</vt:lpstr>
      <vt:lpstr>Structure - Properties - Processing</vt:lpstr>
      <vt:lpstr>Structure - Properties - Processing</vt:lpstr>
      <vt:lpstr>Structure - Properties - Processing</vt:lpstr>
      <vt:lpstr>Structure - Properties - Processing</vt:lpstr>
      <vt:lpstr>Structure - Properties - Processing</vt:lpstr>
      <vt:lpstr>Structure - Properties - Processing</vt:lpstr>
      <vt:lpstr>Structure - Properties - Processing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 1: Designing with polymers</dc:title>
  <dc:creator>David Grant</dc:creator>
  <cp:lastModifiedBy>David Grant (staff)</cp:lastModifiedBy>
  <cp:revision>6</cp:revision>
  <cp:lastPrinted>2019-09-25T22:17:11Z</cp:lastPrinted>
  <dcterms:created xsi:type="dcterms:W3CDTF">2014-09-11T13:02:01Z</dcterms:created>
  <dcterms:modified xsi:type="dcterms:W3CDTF">2022-10-04T21:23:40Z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0x0101001AEA13023E75B94FB4E236E5EF4ED356</vt:lpwstr>
  </property>
</Properties>
</file>